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1"/>
  </p:notesMasterIdLst>
  <p:sldIdLst>
    <p:sldId id="256" r:id="rId2"/>
    <p:sldId id="260" r:id="rId3"/>
    <p:sldId id="572" r:id="rId4"/>
    <p:sldId id="573" r:id="rId5"/>
    <p:sldId id="571" r:id="rId6"/>
    <p:sldId id="576" r:id="rId7"/>
    <p:sldId id="498" r:id="rId8"/>
    <p:sldId id="510" r:id="rId9"/>
    <p:sldId id="530" r:id="rId10"/>
    <p:sldId id="512" r:id="rId11"/>
    <p:sldId id="565" r:id="rId12"/>
    <p:sldId id="258" r:id="rId13"/>
    <p:sldId id="521" r:id="rId14"/>
    <p:sldId id="513" r:id="rId15"/>
    <p:sldId id="1072" r:id="rId16"/>
    <p:sldId id="514" r:id="rId17"/>
    <p:sldId id="1071" r:id="rId18"/>
    <p:sldId id="515" r:id="rId19"/>
    <p:sldId id="568" r:id="rId20"/>
    <p:sldId id="569" r:id="rId21"/>
    <p:sldId id="534" r:id="rId22"/>
    <p:sldId id="532" r:id="rId23"/>
    <p:sldId id="539" r:id="rId24"/>
    <p:sldId id="516" r:id="rId25"/>
    <p:sldId id="538" r:id="rId26"/>
    <p:sldId id="536" r:id="rId27"/>
    <p:sldId id="533" r:id="rId28"/>
    <p:sldId id="523" r:id="rId29"/>
    <p:sldId id="522" r:id="rId30"/>
    <p:sldId id="570" r:id="rId31"/>
    <p:sldId id="544" r:id="rId32"/>
    <p:sldId id="543" r:id="rId33"/>
    <p:sldId id="546" r:id="rId34"/>
    <p:sldId id="542" r:id="rId35"/>
    <p:sldId id="541" r:id="rId36"/>
    <p:sldId id="548" r:id="rId37"/>
    <p:sldId id="547" r:id="rId38"/>
    <p:sldId id="517" r:id="rId39"/>
    <p:sldId id="560" r:id="rId40"/>
    <p:sldId id="518" r:id="rId41"/>
    <p:sldId id="550" r:id="rId42"/>
    <p:sldId id="552" r:id="rId43"/>
    <p:sldId id="553" r:id="rId44"/>
    <p:sldId id="559" r:id="rId45"/>
    <p:sldId id="554" r:id="rId46"/>
    <p:sldId id="555" r:id="rId47"/>
    <p:sldId id="551" r:id="rId48"/>
    <p:sldId id="558" r:id="rId49"/>
    <p:sldId id="557" r:id="rId50"/>
    <p:sldId id="561" r:id="rId51"/>
    <p:sldId id="519" r:id="rId52"/>
    <p:sldId id="562" r:id="rId53"/>
    <p:sldId id="507" r:id="rId54"/>
    <p:sldId id="524" r:id="rId55"/>
    <p:sldId id="525" r:id="rId56"/>
    <p:sldId id="526" r:id="rId57"/>
    <p:sldId id="508" r:id="rId58"/>
    <p:sldId id="567" r:id="rId59"/>
    <p:sldId id="107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ndell, Rick (Fed)" initials="CR(" lastIdx="1" clrIdx="0">
    <p:extLst>
      <p:ext uri="{19B8F6BF-5375-455C-9EA6-DF929625EA0E}">
        <p15:presenceInfo xmlns:p15="http://schemas.microsoft.com/office/powerpoint/2012/main" userId="S::rnc4@NIST.GOV::8d481356-feac-4396-b443-75ffb62d32b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14" autoAdjust="0"/>
    <p:restoredTop sz="78035" autoAdjust="0"/>
  </p:normalViewPr>
  <p:slideViewPr>
    <p:cSldViewPr snapToGrid="0">
      <p:cViewPr varScale="1">
        <p:scale>
          <a:sx n="127" d="100"/>
          <a:sy n="127" d="100"/>
        </p:scale>
        <p:origin x="2046" y="114"/>
      </p:cViewPr>
      <p:guideLst/>
    </p:cSldViewPr>
  </p:slideViewPr>
  <p:notesTextViewPr>
    <p:cViewPr>
      <p:scale>
        <a:sx n="1" d="1"/>
        <a:sy n="1" d="1"/>
      </p:scale>
      <p:origin x="0" y="0"/>
    </p:cViewPr>
  </p:notesTextViewPr>
  <p:sorterViewPr>
    <p:cViewPr>
      <p:scale>
        <a:sx n="100" d="100"/>
        <a:sy n="100" d="100"/>
      </p:scale>
      <p:origin x="0" y="-540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60DE1E-5E87-4FEC-997A-702667195A12}" type="datetimeFigureOut">
              <a:rPr lang="en-US" smtClean="0"/>
              <a:t>9/27/2020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2185E-8347-4E54-8EB1-DDB1BCBA9F8E}" type="slidenum">
              <a:rPr lang="en-US" smtClean="0"/>
              <a:t>‹#›</a:t>
            </a:fld>
            <a:endParaRPr lang="en-US"/>
          </a:p>
        </p:txBody>
      </p:sp>
    </p:spTree>
    <p:extLst>
      <p:ext uri="{BB962C8B-B14F-4D97-AF65-F5344CB8AC3E}">
        <p14:creationId xmlns:p14="http://schemas.microsoft.com/office/powerpoint/2010/main" val="2608463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Smart_grid" TargetMode="External"/><Relationship Id="rId13" Type="http://schemas.openxmlformats.org/officeDocument/2006/relationships/hyperlink" Target="https://en.wikipedia.org/wiki/Automatic_pilot" TargetMode="External"/><Relationship Id="rId3" Type="http://schemas.openxmlformats.org/officeDocument/2006/relationships/hyperlink" Target="https://en.wikipedia.org/wiki/Computer_system" TargetMode="External"/><Relationship Id="rId7" Type="http://schemas.openxmlformats.org/officeDocument/2006/relationships/hyperlink" Target="https://en.wikipedia.org/wiki/Cyber-physical_system#cite_note-1" TargetMode="External"/><Relationship Id="rId12" Type="http://schemas.openxmlformats.org/officeDocument/2006/relationships/hyperlink" Target="https://en.wikipedia.org/wiki/Robotic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Scale_(ratio)" TargetMode="External"/><Relationship Id="rId11" Type="http://schemas.openxmlformats.org/officeDocument/2006/relationships/hyperlink" Target="https://en.wikipedia.org/wiki/Industrial_control_system" TargetMode="External"/><Relationship Id="rId5" Type="http://schemas.openxmlformats.org/officeDocument/2006/relationships/hyperlink" Target="https://en.wikipedia.org/wiki/Algorithm" TargetMode="External"/><Relationship Id="rId10" Type="http://schemas.openxmlformats.org/officeDocument/2006/relationships/hyperlink" Target="https://en.wikipedia.org/wiki/Medical_monitoring" TargetMode="External"/><Relationship Id="rId4" Type="http://schemas.openxmlformats.org/officeDocument/2006/relationships/hyperlink" Target="https://en.wikipedia.org/wiki/Mechanism_(engineering)" TargetMode="External"/><Relationship Id="rId9" Type="http://schemas.openxmlformats.org/officeDocument/2006/relationships/hyperlink" Target="https://en.wikipedia.org/wiki/Autonomous_automobile" TargetMode="External"/><Relationship Id="rId14" Type="http://schemas.openxmlformats.org/officeDocument/2006/relationships/hyperlink" Target="https://en.wikipedia.org/wiki/Cyber-physical_system#cite_note-cpsdta-2"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LIB  - Informatics Lab</a:t>
            </a:r>
          </a:p>
          <a:p>
            <a:endParaRPr lang="en-US" dirty="0"/>
          </a:p>
          <a:p>
            <a:r>
              <a:rPr lang="en-US" dirty="0"/>
              <a:t>Pardon for not speaking in French</a:t>
            </a:r>
          </a:p>
          <a:p>
            <a:endParaRPr lang="en-US" dirty="0"/>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1</a:t>
            </a:fld>
            <a:endParaRPr lang="en-US"/>
          </a:p>
        </p:txBody>
      </p:sp>
    </p:spTree>
    <p:extLst>
      <p:ext uri="{BB962C8B-B14F-4D97-AF65-F5344CB8AC3E}">
        <p14:creationId xmlns:p14="http://schemas.microsoft.com/office/powerpoint/2010/main" val="125908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SMS is a key component of any industrial wireless deployment</a:t>
            </a:r>
          </a:p>
          <a:p>
            <a:endParaRPr lang="en-US" dirty="0"/>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21</a:t>
            </a:fld>
            <a:endParaRPr lang="en-US"/>
          </a:p>
        </p:txBody>
      </p:sp>
    </p:spTree>
    <p:extLst>
      <p:ext uri="{BB962C8B-B14F-4D97-AF65-F5344CB8AC3E}">
        <p14:creationId xmlns:p14="http://schemas.microsoft.com/office/powerpoint/2010/main" val="960183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Applications are contained within a Device to describe its use and contain programs</a:t>
            </a:r>
          </a:p>
        </p:txBody>
      </p:sp>
      <p:sp>
        <p:nvSpPr>
          <p:cNvPr id="4" name="Slide Number Placeholder 3"/>
          <p:cNvSpPr>
            <a:spLocks noGrp="1"/>
          </p:cNvSpPr>
          <p:nvPr>
            <p:ph type="sldNum" sz="quarter" idx="5"/>
          </p:nvPr>
        </p:nvSpPr>
        <p:spPr/>
        <p:txBody>
          <a:bodyPr/>
          <a:lstStyle/>
          <a:p>
            <a:fld id="{A3D2185E-8347-4E54-8EB1-DDB1BCBA9F8E}" type="slidenum">
              <a:rPr lang="en-US" smtClean="0"/>
              <a:t>22</a:t>
            </a:fld>
            <a:endParaRPr lang="en-US"/>
          </a:p>
        </p:txBody>
      </p:sp>
    </p:spTree>
    <p:extLst>
      <p:ext uri="{BB962C8B-B14F-4D97-AF65-F5344CB8AC3E}">
        <p14:creationId xmlns:p14="http://schemas.microsoft.com/office/powerpoint/2010/main" val="1010544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27</a:t>
            </a:fld>
            <a:endParaRPr lang="en-US"/>
          </a:p>
        </p:txBody>
      </p:sp>
    </p:spTree>
    <p:extLst>
      <p:ext uri="{BB962C8B-B14F-4D97-AF65-F5344CB8AC3E}">
        <p14:creationId xmlns:p14="http://schemas.microsoft.com/office/powerpoint/2010/main" val="3721721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Lots of data from experiments:</a:t>
            </a:r>
          </a:p>
          <a:p>
            <a:r>
              <a:rPr lang="en-US" dirty="0"/>
              <a:t>GBs of data from a single experiment</a:t>
            </a:r>
          </a:p>
          <a:p>
            <a:pPr marL="171450" indent="-171450">
              <a:buFont typeface="Arial" panose="020B0604020202020204" pitchFamily="34" charset="0"/>
              <a:buChar char="•"/>
            </a:pPr>
            <a:r>
              <a:rPr lang="en-US" dirty="0"/>
              <a:t>Enormous amounts of data </a:t>
            </a:r>
          </a:p>
          <a:p>
            <a:pPr marL="171450" indent="-171450">
              <a:buFont typeface="Arial" panose="020B0604020202020204" pitchFamily="34" charset="0"/>
              <a:buChar char="•"/>
            </a:pPr>
            <a:r>
              <a:rPr lang="en-US" dirty="0"/>
              <a:t>Need to organize the data well</a:t>
            </a:r>
          </a:p>
          <a:p>
            <a:endParaRPr lang="en-US" dirty="0"/>
          </a:p>
          <a:p>
            <a:r>
              <a:rPr lang="en-US" dirty="0"/>
              <a:t>Neo4J chosen:</a:t>
            </a:r>
          </a:p>
          <a:p>
            <a:pPr marL="228600" indent="-228600">
              <a:buAutoNum type="arabicParenR"/>
            </a:pPr>
            <a:r>
              <a:rPr lang="en-US" dirty="0"/>
              <a:t>Free – no cost</a:t>
            </a:r>
          </a:p>
          <a:p>
            <a:pPr marL="228600" indent="-228600">
              <a:buAutoNum type="arabicParenR"/>
            </a:pPr>
            <a:r>
              <a:rPr lang="en-US" dirty="0"/>
              <a:t>Supports Python</a:t>
            </a:r>
          </a:p>
          <a:p>
            <a:pPr marL="228600" indent="-228600">
              <a:buAutoNum type="arabicParenR"/>
            </a:pPr>
            <a:r>
              <a:rPr lang="en-US" dirty="0"/>
              <a:t>Good reviews - seems to be the most popular</a:t>
            </a:r>
          </a:p>
        </p:txBody>
      </p:sp>
      <p:sp>
        <p:nvSpPr>
          <p:cNvPr id="4" name="Slide Number Placeholder 3"/>
          <p:cNvSpPr>
            <a:spLocks noGrp="1"/>
          </p:cNvSpPr>
          <p:nvPr>
            <p:ph type="sldNum" sz="quarter" idx="5"/>
          </p:nvPr>
        </p:nvSpPr>
        <p:spPr/>
        <p:txBody>
          <a:bodyPr/>
          <a:lstStyle/>
          <a:p>
            <a:fld id="{A3D2185E-8347-4E54-8EB1-DDB1BCBA9F8E}" type="slidenum">
              <a:rPr lang="en-US" smtClean="0"/>
              <a:t>29</a:t>
            </a:fld>
            <a:endParaRPr lang="en-US"/>
          </a:p>
        </p:txBody>
      </p:sp>
    </p:spTree>
    <p:extLst>
      <p:ext uri="{BB962C8B-B14F-4D97-AF65-F5344CB8AC3E}">
        <p14:creationId xmlns:p14="http://schemas.microsoft.com/office/powerpoint/2010/main" val="1904272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30</a:t>
            </a:fld>
            <a:endParaRPr lang="en-US"/>
          </a:p>
        </p:txBody>
      </p:sp>
    </p:spTree>
    <p:extLst>
      <p:ext uri="{BB962C8B-B14F-4D97-AF65-F5344CB8AC3E}">
        <p14:creationId xmlns:p14="http://schemas.microsoft.com/office/powerpoint/2010/main" val="4071317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Post-import tuning:  Applies the timing information of the messages with the Wi-Fi sniffer reports to connect QoS reports with the messages.  This is used to form the COVERED relationship.  Python was used to process the CSV export and add new relationships to the database for existing nodes.</a:t>
            </a:r>
          </a:p>
        </p:txBody>
      </p:sp>
      <p:sp>
        <p:nvSpPr>
          <p:cNvPr id="4" name="Slide Number Placeholder 3"/>
          <p:cNvSpPr>
            <a:spLocks noGrp="1"/>
          </p:cNvSpPr>
          <p:nvPr>
            <p:ph type="sldNum" sz="quarter" idx="5"/>
          </p:nvPr>
        </p:nvSpPr>
        <p:spPr/>
        <p:txBody>
          <a:bodyPr/>
          <a:lstStyle/>
          <a:p>
            <a:fld id="{A3D2185E-8347-4E54-8EB1-DDB1BCBA9F8E}" type="slidenum">
              <a:rPr lang="en-US" smtClean="0"/>
              <a:t>32</a:t>
            </a:fld>
            <a:endParaRPr lang="en-US"/>
          </a:p>
        </p:txBody>
      </p:sp>
    </p:spTree>
    <p:extLst>
      <p:ext uri="{BB962C8B-B14F-4D97-AF65-F5344CB8AC3E}">
        <p14:creationId xmlns:p14="http://schemas.microsoft.com/office/powerpoint/2010/main" val="3249214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 using arrow tool on Internet</a:t>
            </a:r>
          </a:p>
          <a:p>
            <a:endParaRPr lang="en-US" dirty="0"/>
          </a:p>
          <a:p>
            <a:r>
              <a:rPr lang="en-US" dirty="0"/>
              <a:t>Really a “pseudo-schema” showing the intended design.</a:t>
            </a:r>
          </a:p>
          <a:p>
            <a:endParaRPr lang="en-US" dirty="0"/>
          </a:p>
          <a:p>
            <a:pPr marL="228600" indent="-228600">
              <a:buAutoNum type="arabicParenR"/>
            </a:pPr>
            <a:r>
              <a:rPr lang="en-US" dirty="0"/>
              <a:t>Actor</a:t>
            </a:r>
          </a:p>
          <a:p>
            <a:pPr marL="228600" indent="-228600">
              <a:buAutoNum type="arabicParenR"/>
            </a:pPr>
            <a:r>
              <a:rPr lang="en-US" dirty="0"/>
              <a:t>Transaction</a:t>
            </a:r>
          </a:p>
          <a:p>
            <a:pPr marL="228600" indent="-228600">
              <a:buAutoNum type="arabicParenR"/>
            </a:pPr>
            <a:r>
              <a:rPr lang="en-US" dirty="0"/>
              <a:t>Message</a:t>
            </a:r>
          </a:p>
          <a:p>
            <a:pPr marL="228600" indent="-228600">
              <a:buAutoNum type="arabicParenR"/>
            </a:pPr>
            <a:r>
              <a:rPr lang="en-US" dirty="0"/>
              <a:t>Network interfaces</a:t>
            </a:r>
          </a:p>
          <a:p>
            <a:pPr marL="228600" indent="-228600">
              <a:buAutoNum type="arabicParenR"/>
            </a:pPr>
            <a:r>
              <a:rPr lang="en-US" dirty="0"/>
              <a:t>Physical Action</a:t>
            </a:r>
          </a:p>
          <a:p>
            <a:pPr marL="228600" indent="-228600">
              <a:buAutoNum type="arabicParenR"/>
            </a:pPr>
            <a:r>
              <a:rPr lang="en-US" dirty="0" err="1"/>
              <a:t>URSchedule</a:t>
            </a:r>
            <a:r>
              <a:rPr lang="en-US" dirty="0"/>
              <a:t> – PLC makes a decision</a:t>
            </a:r>
          </a:p>
          <a:p>
            <a:pPr marL="228600" indent="-228600">
              <a:buAutoNum type="arabicParenR"/>
            </a:pPr>
            <a:r>
              <a:rPr lang="en-US" dirty="0"/>
              <a:t>Route State – UR begins the movement/action</a:t>
            </a:r>
          </a:p>
          <a:p>
            <a:pPr marL="0" indent="0">
              <a:buNone/>
            </a:pPr>
            <a:endParaRPr lang="en-US" dirty="0"/>
          </a:p>
          <a:p>
            <a:pPr marL="0" indent="0">
              <a:buNone/>
            </a:pPr>
            <a:r>
              <a:rPr lang="en-US" dirty="0"/>
              <a:t>FROM PAPER</a:t>
            </a:r>
          </a:p>
          <a:p>
            <a:pPr marL="0" indent="0">
              <a:buNone/>
            </a:pPr>
            <a:r>
              <a:rPr lang="en-US" dirty="0"/>
              <a:t>Transaction A complete information exchange between two or more actors (multiple actors may participate in a transaction).	</a:t>
            </a:r>
          </a:p>
          <a:p>
            <a:pPr marL="0" indent="0">
              <a:buNone/>
            </a:pPr>
            <a:r>
              <a:rPr lang="en-US" dirty="0"/>
              <a:t>Message A network transmission event that occurs between two actors (messages are essentially packet transmissions captured at the transport layer; multiple messages support a transaction).	</a:t>
            </a:r>
          </a:p>
          <a:p>
            <a:pPr marL="0" indent="0">
              <a:buNone/>
            </a:pPr>
            <a:r>
              <a:rPr lang="en-US" dirty="0" err="1"/>
              <a:t>QoSReport</a:t>
            </a:r>
            <a:r>
              <a:rPr lang="en-US" dirty="0"/>
              <a:t> Quality of service report of a message (not all messages will have a QoS report).	</a:t>
            </a:r>
          </a:p>
          <a:p>
            <a:pPr marL="0" indent="0">
              <a:buNone/>
            </a:pPr>
            <a:r>
              <a:rPr lang="en-US" dirty="0"/>
              <a:t>Physical Action (</a:t>
            </a:r>
            <a:r>
              <a:rPr lang="en-US" dirty="0" err="1"/>
              <a:t>PhyAction</a:t>
            </a:r>
            <a:r>
              <a:rPr lang="en-US" dirty="0"/>
              <a:t>)  A physical occurrence within the factory work-cell associated with Actors through multiple time-based relationships.	</a:t>
            </a:r>
          </a:p>
          <a:p>
            <a:pPr marL="0" indent="0">
              <a:buNone/>
            </a:pPr>
            <a:r>
              <a:rPr lang="en-US" dirty="0" err="1"/>
              <a:t>PhyAction:URSchedule</a:t>
            </a:r>
            <a:r>
              <a:rPr lang="en-US" dirty="0"/>
              <a:t> A subcategory of </a:t>
            </a:r>
            <a:r>
              <a:rPr lang="en-US" dirty="0" err="1"/>
              <a:t>PhyAction</a:t>
            </a:r>
            <a:r>
              <a:rPr lang="en-US" dirty="0"/>
              <a:t> representing a schedule decision made by the supervisor PLC for a robot  	</a:t>
            </a:r>
          </a:p>
          <a:p>
            <a:pPr marL="0" indent="0">
              <a:buNone/>
            </a:pPr>
            <a:r>
              <a:rPr lang="en-US" dirty="0" err="1"/>
              <a:t>PhyAction:SensorState</a:t>
            </a:r>
            <a:r>
              <a:rPr lang="en-US" dirty="0"/>
              <a:t> A subcategory of </a:t>
            </a:r>
            <a:r>
              <a:rPr lang="en-US" dirty="0" err="1"/>
              <a:t>PhyAction</a:t>
            </a:r>
            <a:r>
              <a:rPr lang="en-US" dirty="0"/>
              <a:t> representing a real-time reading of the proximity sensor state in a CNC 	</a:t>
            </a:r>
          </a:p>
          <a:p>
            <a:pPr marL="0" indent="0">
              <a:buNone/>
            </a:pPr>
            <a:r>
              <a:rPr lang="en-US" dirty="0" err="1"/>
              <a:t>PhyAction:RouteState</a:t>
            </a:r>
            <a:r>
              <a:rPr lang="en-US" dirty="0"/>
              <a:t> A subcategory of </a:t>
            </a:r>
            <a:r>
              <a:rPr lang="en-US" dirty="0" err="1"/>
              <a:t>PhyAction</a:t>
            </a:r>
            <a:r>
              <a:rPr lang="en-US" dirty="0"/>
              <a:t> representing a real-time reading of the action route in a robot</a:t>
            </a:r>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34</a:t>
            </a:fld>
            <a:endParaRPr lang="en-US"/>
          </a:p>
        </p:txBody>
      </p:sp>
    </p:spTree>
    <p:extLst>
      <p:ext uri="{BB962C8B-B14F-4D97-AF65-F5344CB8AC3E}">
        <p14:creationId xmlns:p14="http://schemas.microsoft.com/office/powerpoint/2010/main" val="39164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not show inheritance in the realized graph.</a:t>
            </a:r>
          </a:p>
          <a:p>
            <a:endParaRPr lang="en-US" dirty="0"/>
          </a:p>
          <a:p>
            <a:r>
              <a:rPr lang="en-US" sz="1200" b="0" i="0" u="none" strike="noStrike" kern="1200" baseline="0" dirty="0">
                <a:solidFill>
                  <a:schemeClr val="tx1"/>
                </a:solidFill>
                <a:latin typeface="+mn-lt"/>
                <a:ea typeface="+mn-ea"/>
                <a:cs typeface="+mn-cs"/>
              </a:rPr>
              <a:t>call </a:t>
            </a:r>
            <a:r>
              <a:rPr lang="en-US" sz="1200" b="0" i="0" u="none" strike="noStrike" kern="1200" baseline="0" dirty="0" err="1">
                <a:solidFill>
                  <a:schemeClr val="tx1"/>
                </a:solidFill>
                <a:latin typeface="+mn-lt"/>
                <a:ea typeface="+mn-ea"/>
                <a:cs typeface="+mn-cs"/>
              </a:rPr>
              <a:t>db.schema.visualization</a:t>
            </a:r>
            <a:r>
              <a:rPr lang="en-US" sz="1200" b="0" i="0" u="none" strike="noStrike" kern="1200" baseline="0" dirty="0">
                <a:solidFill>
                  <a:schemeClr val="tx1"/>
                </a:solidFill>
                <a:latin typeface="+mn-lt"/>
                <a:ea typeface="+mn-ea"/>
                <a:cs typeface="+mn-cs"/>
              </a:rPr>
              <a:t>()</a:t>
            </a:r>
          </a:p>
          <a:p>
            <a:endParaRPr lang="en-US" dirty="0"/>
          </a:p>
          <a:p>
            <a:r>
              <a:rPr lang="en-US" dirty="0"/>
              <a:t>One thing that I don’t like is that it does not display the inherited node types although they do exist in the GDB, they are not shown in the visualization.</a:t>
            </a:r>
          </a:p>
          <a:p>
            <a:endParaRPr lang="en-US" dirty="0"/>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35</a:t>
            </a:fld>
            <a:endParaRPr lang="en-US"/>
          </a:p>
        </p:txBody>
      </p:sp>
    </p:spTree>
    <p:extLst>
      <p:ext uri="{BB962C8B-B14F-4D97-AF65-F5344CB8AC3E}">
        <p14:creationId xmlns:p14="http://schemas.microsoft.com/office/powerpoint/2010/main" val="2941045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line variation seems unconnected to the network but entirely dependent on the processing within the PLC</a:t>
            </a:r>
          </a:p>
          <a:p>
            <a:endParaRPr lang="en-US" dirty="0"/>
          </a:p>
          <a:p>
            <a:r>
              <a:rPr lang="en-US" dirty="0"/>
              <a:t>Orange and Green sum to be constant at 120 </a:t>
            </a:r>
            <a:r>
              <a:rPr lang="en-US" dirty="0" err="1"/>
              <a:t>ms</a:t>
            </a:r>
            <a:r>
              <a:rPr lang="en-US" dirty="0"/>
              <a:t> which is loop rate of the robot controller.  Wait time in the robot controller included a 20 </a:t>
            </a:r>
            <a:r>
              <a:rPr lang="en-US" dirty="0" err="1"/>
              <a:t>ms</a:t>
            </a:r>
            <a:r>
              <a:rPr lang="en-US" dirty="0"/>
              <a:t> intrinsic loop time plus another 100 </a:t>
            </a:r>
            <a:r>
              <a:rPr lang="en-US" dirty="0" err="1"/>
              <a:t>ms</a:t>
            </a:r>
            <a:r>
              <a:rPr lang="en-US" dirty="0"/>
              <a:t> hard-coded wait time.</a:t>
            </a:r>
          </a:p>
          <a:p>
            <a:endParaRPr lang="en-US" dirty="0"/>
          </a:p>
          <a:p>
            <a:r>
              <a:rPr lang="en-US" dirty="0"/>
              <a:t>Average processing time of the PLC did increase with the wireless baseline due to a programming change to accommodate longer ADS protocol delays in communication.</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37</a:t>
            </a:fld>
            <a:endParaRPr lang="en-US"/>
          </a:p>
        </p:txBody>
      </p:sp>
    </p:spTree>
    <p:extLst>
      <p:ext uri="{BB962C8B-B14F-4D97-AF65-F5344CB8AC3E}">
        <p14:creationId xmlns:p14="http://schemas.microsoft.com/office/powerpoint/2010/main" val="3367706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Used the </a:t>
            </a:r>
            <a:r>
              <a:rPr lang="en-US" dirty="0" err="1"/>
              <a:t>Scikit</a:t>
            </a:r>
            <a:r>
              <a:rPr lang="en-US" dirty="0"/>
              <a:t>-Learn Python library for implementation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39</a:t>
            </a:fld>
            <a:endParaRPr lang="en-US"/>
          </a:p>
        </p:txBody>
      </p:sp>
    </p:spTree>
    <p:extLst>
      <p:ext uri="{BB962C8B-B14F-4D97-AF65-F5344CB8AC3E}">
        <p14:creationId xmlns:p14="http://schemas.microsoft.com/office/powerpoint/2010/main" val="4079275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 Candell, MSEE</a:t>
            </a:r>
          </a:p>
          <a:p>
            <a:pPr lvl="1"/>
            <a:r>
              <a:rPr lang="en-US" sz="1600" dirty="0"/>
              <a:t>12 years: Tactical Radio Systems and SATCOM</a:t>
            </a:r>
          </a:p>
          <a:p>
            <a:pPr lvl="1"/>
            <a:r>
              <a:rPr lang="en-US" sz="1600" dirty="0"/>
              <a:t>Real-time Embedded, radio systems, SDR</a:t>
            </a:r>
          </a:p>
          <a:p>
            <a:pPr lvl="1"/>
            <a:r>
              <a:rPr lang="en-US" sz="1600" dirty="0"/>
              <a:t>Early career: manufacturing of wood products</a:t>
            </a:r>
            <a:endParaRPr lang="en-US" dirty="0"/>
          </a:p>
          <a:p>
            <a:r>
              <a:rPr lang="en-US" dirty="0"/>
              <a:t>Current role: Researcher at NIST</a:t>
            </a:r>
          </a:p>
          <a:p>
            <a:pPr lvl="1"/>
            <a:r>
              <a:rPr lang="en-US" sz="1800" dirty="0"/>
              <a:t>Project Leader: </a:t>
            </a:r>
            <a:r>
              <a:rPr lang="en-US" sz="1800" b="1" dirty="0"/>
              <a:t>Wireless Platforms for Smart Manufacturing</a:t>
            </a:r>
          </a:p>
          <a:p>
            <a:pPr lvl="1"/>
            <a:r>
              <a:rPr lang="en-US" sz="1800" dirty="0"/>
              <a:t>With NIST since Sept. 2013</a:t>
            </a:r>
          </a:p>
          <a:p>
            <a:pPr lvl="1"/>
            <a:r>
              <a:rPr lang="en-US" sz="1800" dirty="0"/>
              <a:t>Other Roles: Cybersecurity Testbed</a:t>
            </a:r>
          </a:p>
          <a:p>
            <a:pPr lvl="1"/>
            <a:endParaRPr lang="en-US" sz="1800" dirty="0"/>
          </a:p>
          <a:p>
            <a:pPr lvl="0"/>
            <a:r>
              <a:rPr lang="en-US" sz="1800" dirty="0"/>
              <a:t>Interests:</a:t>
            </a:r>
          </a:p>
          <a:p>
            <a:pPr marL="285750" lvl="0" indent="-285750">
              <a:buFont typeface="Arial" panose="020B0604020202020204" pitchFamily="34" charset="0"/>
              <a:buChar char="•"/>
            </a:pPr>
            <a:r>
              <a:rPr lang="en-US" sz="1800" dirty="0"/>
              <a:t>CPS impacts of lossy networks</a:t>
            </a:r>
          </a:p>
          <a:p>
            <a:pPr marL="285750" lvl="0" indent="-285750">
              <a:buFont typeface="Arial" panose="020B0604020202020204" pitchFamily="34" charset="0"/>
              <a:buChar char="•"/>
            </a:pPr>
            <a:r>
              <a:rPr lang="en-US" sz="1800" dirty="0"/>
              <a:t>Uses of AI in manufacturing and IWNs</a:t>
            </a:r>
          </a:p>
          <a:p>
            <a:pPr marL="285750" lvl="0" indent="-285750">
              <a:buFont typeface="Arial" panose="020B0604020202020204" pitchFamily="34" charset="0"/>
              <a:buChar char="•"/>
            </a:pPr>
            <a:r>
              <a:rPr lang="en-US" sz="1800" dirty="0"/>
              <a:t>Wireless propagation and recreation of RF environments</a:t>
            </a:r>
          </a:p>
          <a:p>
            <a:pPr marL="285750" lvl="0" indent="-285750">
              <a:buFont typeface="Arial" panose="020B0604020202020204" pitchFamily="34" charset="0"/>
              <a:buChar char="•"/>
            </a:pPr>
            <a:endParaRPr lang="en-US" sz="1800" dirty="0"/>
          </a:p>
        </p:txBody>
      </p:sp>
      <p:sp>
        <p:nvSpPr>
          <p:cNvPr id="4" name="Slide Number Placeholder 3"/>
          <p:cNvSpPr>
            <a:spLocks noGrp="1"/>
          </p:cNvSpPr>
          <p:nvPr>
            <p:ph type="sldNum" sz="quarter" idx="5"/>
          </p:nvPr>
        </p:nvSpPr>
        <p:spPr/>
        <p:txBody>
          <a:bodyPr/>
          <a:lstStyle/>
          <a:p>
            <a:fld id="{A3D2185E-8347-4E54-8EB1-DDB1BCBA9F8E}" type="slidenum">
              <a:rPr lang="en-US" smtClean="0"/>
              <a:t>2</a:t>
            </a:fld>
            <a:endParaRPr lang="en-US"/>
          </a:p>
        </p:txBody>
      </p:sp>
    </p:spTree>
    <p:extLst>
      <p:ext uri="{BB962C8B-B14F-4D97-AF65-F5344CB8AC3E}">
        <p14:creationId xmlns:p14="http://schemas.microsoft.com/office/powerpoint/2010/main" val="3548879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41</a:t>
            </a:fld>
            <a:endParaRPr lang="en-US"/>
          </a:p>
        </p:txBody>
      </p:sp>
    </p:spTree>
    <p:extLst>
      <p:ext uri="{BB962C8B-B14F-4D97-AF65-F5344CB8AC3E}">
        <p14:creationId xmlns:p14="http://schemas.microsoft.com/office/powerpoint/2010/main" val="3213345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 way of dealing with time series data</a:t>
            </a:r>
          </a:p>
          <a:p>
            <a:r>
              <a:rPr lang="en-US" dirty="0"/>
              <a:t>* Extract features RATHER than using the time series directly</a:t>
            </a:r>
          </a:p>
        </p:txBody>
      </p:sp>
      <p:sp>
        <p:nvSpPr>
          <p:cNvPr id="4" name="Slide Number Placeholder 3"/>
          <p:cNvSpPr>
            <a:spLocks noGrp="1"/>
          </p:cNvSpPr>
          <p:nvPr>
            <p:ph type="sldNum" sz="quarter" idx="5"/>
          </p:nvPr>
        </p:nvSpPr>
        <p:spPr/>
        <p:txBody>
          <a:bodyPr/>
          <a:lstStyle/>
          <a:p>
            <a:fld id="{A3D2185E-8347-4E54-8EB1-DDB1BCBA9F8E}" type="slidenum">
              <a:rPr lang="en-US" smtClean="0"/>
              <a:t>42</a:t>
            </a:fld>
            <a:endParaRPr lang="en-US"/>
          </a:p>
        </p:txBody>
      </p:sp>
    </p:spTree>
    <p:extLst>
      <p:ext uri="{BB962C8B-B14F-4D97-AF65-F5344CB8AC3E}">
        <p14:creationId xmlns:p14="http://schemas.microsoft.com/office/powerpoint/2010/main" val="18356599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43</a:t>
            </a:fld>
            <a:endParaRPr lang="en-US"/>
          </a:p>
        </p:txBody>
      </p:sp>
    </p:spTree>
    <p:extLst>
      <p:ext uri="{BB962C8B-B14F-4D97-AF65-F5344CB8AC3E}">
        <p14:creationId xmlns:p14="http://schemas.microsoft.com/office/powerpoint/2010/main" val="2840611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Zd</a:t>
            </a:r>
            <a:r>
              <a:rPr lang="en-US" dirty="0"/>
              <a:t> and </a:t>
            </a:r>
            <a:r>
              <a:rPr lang="en-US" dirty="0" err="1"/>
              <a:t>DeltaTbc</a:t>
            </a:r>
            <a:r>
              <a:rPr lang="en-US" dirty="0"/>
              <a:t> are correlated because D = Velocity * T</a:t>
            </a:r>
          </a:p>
          <a:p>
            <a:endParaRPr lang="en-US" dirty="0"/>
          </a:p>
          <a:p>
            <a:r>
              <a:rPr lang="en-US" dirty="0"/>
              <a:t>Correlation of Delta-Tab and total time are strongly correlated because only Delta-Tab is most affected by SIR (later revealed in second paper due to time of zeroing).</a:t>
            </a:r>
          </a:p>
          <a:p>
            <a:endParaRPr lang="en-US" dirty="0"/>
          </a:p>
          <a:p>
            <a:r>
              <a:rPr lang="en-US" dirty="0"/>
              <a:t>Zeroing accomplished by messaging between RC and the Compute box to zero-out sensor.  This message gets delayed by lower SIR’s.</a:t>
            </a:r>
          </a:p>
          <a:p>
            <a:endParaRPr lang="en-US" dirty="0"/>
          </a:p>
          <a:p>
            <a:r>
              <a:rPr lang="en-US" dirty="0"/>
              <a:t>Correlation 0 indicates not correlated</a:t>
            </a:r>
          </a:p>
          <a:p>
            <a:r>
              <a:rPr lang="en-US" dirty="0"/>
              <a:t>Correlation of +1 or -1 indicates a very strong correlation either positively or negatively.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44</a:t>
            </a:fld>
            <a:endParaRPr lang="en-US"/>
          </a:p>
        </p:txBody>
      </p:sp>
    </p:spTree>
    <p:extLst>
      <p:ext uri="{BB962C8B-B14F-4D97-AF65-F5344CB8AC3E}">
        <p14:creationId xmlns:p14="http://schemas.microsoft.com/office/powerpoint/2010/main" val="741367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is the number of cycles used for a single training record</a:t>
            </a:r>
          </a:p>
          <a:p>
            <a:endParaRPr lang="en-US" dirty="0"/>
          </a:p>
          <a:p>
            <a:r>
              <a:rPr lang="en-US" i="1" dirty="0"/>
              <a:t>M</a:t>
            </a:r>
            <a:r>
              <a:rPr lang="en-US" dirty="0"/>
              <a:t> is the number of these feature sets combined to make a single training vector.</a:t>
            </a:r>
          </a:p>
        </p:txBody>
      </p:sp>
      <p:sp>
        <p:nvSpPr>
          <p:cNvPr id="4" name="Slide Number Placeholder 3"/>
          <p:cNvSpPr>
            <a:spLocks noGrp="1"/>
          </p:cNvSpPr>
          <p:nvPr>
            <p:ph type="sldNum" sz="quarter" idx="5"/>
          </p:nvPr>
        </p:nvSpPr>
        <p:spPr/>
        <p:txBody>
          <a:bodyPr/>
          <a:lstStyle/>
          <a:p>
            <a:fld id="{A3D2185E-8347-4E54-8EB1-DDB1BCBA9F8E}" type="slidenum">
              <a:rPr lang="en-US" smtClean="0"/>
              <a:t>46</a:t>
            </a:fld>
            <a:endParaRPr lang="en-US"/>
          </a:p>
        </p:txBody>
      </p:sp>
    </p:spTree>
    <p:extLst>
      <p:ext uri="{BB962C8B-B14F-4D97-AF65-F5344CB8AC3E}">
        <p14:creationId xmlns:p14="http://schemas.microsoft.com/office/powerpoint/2010/main" val="230053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br>
              <a:rPr lang="en-US" dirty="0"/>
            </a:br>
            <a:r>
              <a:rPr lang="en-US" dirty="0"/>
              <a:t>MSE: Is the mean squared error</a:t>
            </a:r>
          </a:p>
          <a:p>
            <a:endParaRPr lang="en-US" dirty="0"/>
          </a:p>
          <a:p>
            <a:r>
              <a:rPr lang="en-US" dirty="0"/>
              <a:t>Variance: Is the actual R-squared value.  +1 is the best score. 0 means estimating variance of process.  -1 means that error variance is more than process variance.</a:t>
            </a:r>
          </a:p>
          <a:p>
            <a:endParaRPr lang="en-US" dirty="0"/>
          </a:p>
          <a:p>
            <a:r>
              <a:rPr lang="en-US" dirty="0"/>
              <a:t>Variance SCORE going up means better but takes more time </a:t>
            </a:r>
          </a:p>
          <a:p>
            <a:endParaRPr lang="en-US" dirty="0"/>
          </a:p>
          <a:p>
            <a:endParaRPr lang="en-US" dirty="0"/>
          </a:p>
          <a:p>
            <a:r>
              <a:rPr lang="en-US" dirty="0"/>
              <a:t>Good explanation found at http://rasbt.github.io/mlxtend/user_guide/evaluate/bias_variance_decomp/#:~:text=Then%2C%20the%20bias%20is%20commonly,%5B%CB%86%CE%B8%5D%E2%88%92%CE%B8.</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47</a:t>
            </a:fld>
            <a:endParaRPr lang="en-US"/>
          </a:p>
        </p:txBody>
      </p:sp>
    </p:spTree>
    <p:extLst>
      <p:ext uri="{BB962C8B-B14F-4D97-AF65-F5344CB8AC3E}">
        <p14:creationId xmlns:p14="http://schemas.microsoft.com/office/powerpoint/2010/main" val="2401380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br>
              <a:rPr lang="en-US" dirty="0"/>
            </a:br>
            <a:r>
              <a:rPr lang="en-US" dirty="0"/>
              <a:t>Bias: Difference between the expected value of the estimates and the actual values.</a:t>
            </a:r>
          </a:p>
          <a:p>
            <a:endParaRPr lang="en-US" dirty="0"/>
          </a:p>
          <a:p>
            <a:r>
              <a:rPr lang="en-US" dirty="0"/>
              <a:t>MSE: Is the mean squared error</a:t>
            </a:r>
          </a:p>
          <a:p>
            <a:endParaRPr lang="en-US" dirty="0"/>
          </a:p>
          <a:p>
            <a:r>
              <a:rPr lang="en-US" dirty="0"/>
              <a:t>Variance: How much the estimate varies around its own expected value</a:t>
            </a:r>
          </a:p>
        </p:txBody>
      </p:sp>
      <p:sp>
        <p:nvSpPr>
          <p:cNvPr id="4" name="Slide Number Placeholder 3"/>
          <p:cNvSpPr>
            <a:spLocks noGrp="1"/>
          </p:cNvSpPr>
          <p:nvPr>
            <p:ph type="sldNum" sz="quarter" idx="5"/>
          </p:nvPr>
        </p:nvSpPr>
        <p:spPr/>
        <p:txBody>
          <a:bodyPr/>
          <a:lstStyle/>
          <a:p>
            <a:fld id="{A3D2185E-8347-4E54-8EB1-DDB1BCBA9F8E}" type="slidenum">
              <a:rPr lang="en-US" smtClean="0"/>
              <a:t>49</a:t>
            </a:fld>
            <a:endParaRPr lang="en-US"/>
          </a:p>
        </p:txBody>
      </p:sp>
    </p:spTree>
    <p:extLst>
      <p:ext uri="{BB962C8B-B14F-4D97-AF65-F5344CB8AC3E}">
        <p14:creationId xmlns:p14="http://schemas.microsoft.com/office/powerpoint/2010/main" val="3598440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Reset value took longer</a:t>
            </a:r>
          </a:p>
          <a:p>
            <a:endParaRPr lang="en-US" dirty="0"/>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50</a:t>
            </a:fld>
            <a:endParaRPr lang="en-US"/>
          </a:p>
        </p:txBody>
      </p:sp>
    </p:spTree>
    <p:extLst>
      <p:ext uri="{BB962C8B-B14F-4D97-AF65-F5344CB8AC3E}">
        <p14:creationId xmlns:p14="http://schemas.microsoft.com/office/powerpoint/2010/main" val="4280649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have presented</a:t>
            </a:r>
          </a:p>
        </p:txBody>
      </p:sp>
      <p:sp>
        <p:nvSpPr>
          <p:cNvPr id="4" name="Slide Number Placeholder 3"/>
          <p:cNvSpPr>
            <a:spLocks noGrp="1"/>
          </p:cNvSpPr>
          <p:nvPr>
            <p:ph type="sldNum" sz="quarter" idx="5"/>
          </p:nvPr>
        </p:nvSpPr>
        <p:spPr/>
        <p:txBody>
          <a:bodyPr/>
          <a:lstStyle/>
          <a:p>
            <a:fld id="{A3D2185E-8347-4E54-8EB1-DDB1BCBA9F8E}" type="slidenum">
              <a:rPr lang="en-US" smtClean="0"/>
              <a:t>52</a:t>
            </a:fld>
            <a:endParaRPr lang="en-US"/>
          </a:p>
        </p:txBody>
      </p:sp>
    </p:spTree>
    <p:extLst>
      <p:ext uri="{BB962C8B-B14F-4D97-AF65-F5344CB8AC3E}">
        <p14:creationId xmlns:p14="http://schemas.microsoft.com/office/powerpoint/2010/main" val="3751895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SysML Modeling Enhancements Application of the model described may be improved upon and incorporated into \</a:t>
            </a:r>
            <a:r>
              <a:rPr lang="en-US" dirty="0" err="1"/>
              <a:t>gls</a:t>
            </a:r>
            <a:r>
              <a:rPr lang="en-US" dirty="0"/>
              <a:t>{cps} simulations.  By using the model and associated constraints, it should be possible to use the blocks defined to parameterize the simulation variables.  Additionally, moving beyond simulation which uses simulation to understand complex systems through empirical analysis, complete mathematical analytical models could be constructed if the fidelity of the \</a:t>
            </a:r>
            <a:r>
              <a:rPr lang="en-US" dirty="0" err="1"/>
              <a:t>gls</a:t>
            </a:r>
            <a:r>
              <a:rPr lang="en-US" dirty="0"/>
              <a:t>{</a:t>
            </a:r>
            <a:r>
              <a:rPr lang="en-US" dirty="0" err="1"/>
              <a:t>sysml</a:t>
            </a:r>
            <a:r>
              <a:rPr lang="en-US" dirty="0"/>
              <a:t>} model is sufficiently refined.</a:t>
            </a:r>
          </a:p>
          <a:p>
            <a:r>
              <a:rPr lang="en-US" dirty="0"/>
              <a:t>	</a:t>
            </a:r>
          </a:p>
          <a:p>
            <a:r>
              <a:rPr lang="en-US" dirty="0"/>
              <a:t>GDB Real-time Integrations A logical next step in applying \</a:t>
            </a:r>
            <a:r>
              <a:rPr lang="en-US" dirty="0" err="1"/>
              <a:t>glspl</a:t>
            </a:r>
            <a:r>
              <a:rPr lang="en-US" dirty="0"/>
              <a:t>{</a:t>
            </a:r>
            <a:r>
              <a:rPr lang="en-US" dirty="0" err="1"/>
              <a:t>gdb</a:t>
            </a:r>
            <a:r>
              <a:rPr lang="en-US" dirty="0"/>
              <a:t>} to \</a:t>
            </a:r>
            <a:r>
              <a:rPr lang="en-US" dirty="0" err="1"/>
              <a:t>glspl</a:t>
            </a:r>
            <a:r>
              <a:rPr lang="en-US" dirty="0"/>
              <a:t>{cps} is to move its application from a post-experiment analysis to a real-time analysis of a live system.  Such an analysis could prove insightful in the prediction of factory workcell performance at near-real-time.  Parallel data collection, cleaning, and insertion strategies could be considered. Further integration and feedback into the production system of information learned from real-time queries is possible to improve overall live performance of the factory.</a:t>
            </a:r>
          </a:p>
          <a:p>
            <a:r>
              <a:rPr lang="en-US" dirty="0"/>
              <a:t>	</a:t>
            </a:r>
          </a:p>
          <a:p>
            <a:r>
              <a:rPr lang="en-US" dirty="0"/>
              <a:t>GDB Schema Improvements During the experimentation with the Cipher query language, we found that some queries led to unusually large and intractable intermediate result sets which resulted in a computer crash regardless of the organization of the query statements themselves.  This problem resulted from a Cartesian product explosion that was never sufficiently explained such that a resolution could be implemented.  It was not clear if this was a result of normalization of the query within the Cipher interpreter or a result of the schema that we developed.  Reorganization of our queries did not help to alleviate this problem which ultimately limited the usefulness of the \</a:t>
            </a:r>
            <a:r>
              <a:rPr lang="en-US" dirty="0" err="1"/>
              <a:t>gls</a:t>
            </a:r>
            <a:r>
              <a:rPr lang="en-US" dirty="0"/>
              <a:t>{</a:t>
            </a:r>
            <a:r>
              <a:rPr lang="en-US" dirty="0" err="1"/>
              <a:t>gdb</a:t>
            </a:r>
            <a:r>
              <a:rPr lang="en-US" dirty="0"/>
              <a:t>}.  The use of \</a:t>
            </a:r>
            <a:r>
              <a:rPr lang="en-US" dirty="0" err="1"/>
              <a:t>glspl</a:t>
            </a:r>
            <a:r>
              <a:rPr lang="en-US" dirty="0"/>
              <a:t>{</a:t>
            </a:r>
            <a:r>
              <a:rPr lang="en-US" dirty="0" err="1"/>
              <a:t>gdb</a:t>
            </a:r>
            <a:r>
              <a:rPr lang="en-US" dirty="0"/>
              <a:t>} was nevertheless proven as it was an essential aid in organization of our very large \</a:t>
            </a:r>
            <a:r>
              <a:rPr lang="en-US" dirty="0" err="1"/>
              <a:t>gls</a:t>
            </a:r>
            <a:r>
              <a:rPr lang="en-US" dirty="0"/>
              <a:t>{cps} data sets produced from experimentation.  For a scientist interested in such deep-dive questions related to database query languages or schema development, this would be an interesting problem.</a:t>
            </a:r>
          </a:p>
          <a:p>
            <a:r>
              <a:rPr lang="en-US" dirty="0"/>
              <a:t>	</a:t>
            </a:r>
          </a:p>
          <a:p>
            <a:r>
              <a:rPr lang="en-US" dirty="0"/>
              <a:t>ML Add More Dimensions Application of our ML framework to a system with more degrees of freedom such as the entire workcell.  In our contributions, the ML framework was applied to a single wireless communication link used to control one robot arm.  When expanded the framework to systems with more dimensions, the application of neural networks with deep learning may be beneficial.</a:t>
            </a:r>
          </a:p>
          <a:p>
            <a:r>
              <a:rPr lang="en-US" dirty="0"/>
              <a:t>	</a:t>
            </a:r>
          </a:p>
          <a:p>
            <a:r>
              <a:rPr lang="en-US" dirty="0"/>
              <a:t>Apply ML to Spectrum Monitoring System] Application of online learning techniques such that our ML framework can learn and adapt as the workcell operates would be beneficial as well.  In the current contribution, the ML framework learns offline from training data and then applies its knowledge to an active system.  This prohibits the system from learning as the wireless network changes over time.  Online techniques could allow for the ML framework to account for a changing spectral environment.</a:t>
            </a:r>
          </a:p>
          <a:p>
            <a:r>
              <a:rPr lang="en-US" dirty="0"/>
              <a:t>	</a:t>
            </a:r>
          </a:p>
          <a:p>
            <a:r>
              <a:rPr lang="en-US" dirty="0"/>
              <a:t>Integrate ML with the Control System] Integration of our \</a:t>
            </a:r>
            <a:r>
              <a:rPr lang="en-US" dirty="0" err="1"/>
              <a:t>gls</a:t>
            </a:r>
            <a:r>
              <a:rPr lang="en-US" dirty="0"/>
              <a:t>{ml} framework with the workcell control system such that the control system can adapt dynamically to interference for example to allow the control system to task preventative actions for safety or to operate in a reduced performance mode.</a:t>
            </a:r>
          </a:p>
        </p:txBody>
      </p:sp>
      <p:sp>
        <p:nvSpPr>
          <p:cNvPr id="4" name="Slide Number Placeholder 3"/>
          <p:cNvSpPr>
            <a:spLocks noGrp="1"/>
          </p:cNvSpPr>
          <p:nvPr>
            <p:ph type="sldNum" sz="quarter" idx="5"/>
          </p:nvPr>
        </p:nvSpPr>
        <p:spPr/>
        <p:txBody>
          <a:bodyPr/>
          <a:lstStyle/>
          <a:p>
            <a:fld id="{A3D2185E-8347-4E54-8EB1-DDB1BCBA9F8E}" type="slidenum">
              <a:rPr lang="en-US" smtClean="0"/>
              <a:t>53</a:t>
            </a:fld>
            <a:endParaRPr lang="en-US"/>
          </a:p>
        </p:txBody>
      </p:sp>
    </p:spTree>
    <p:extLst>
      <p:ext uri="{BB962C8B-B14F-4D97-AF65-F5344CB8AC3E}">
        <p14:creationId xmlns:p14="http://schemas.microsoft.com/office/powerpoint/2010/main" val="575571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Exploration of Requirements</a:t>
            </a:r>
            <a:r>
              <a:rPr lang="en-US" dirty="0"/>
              <a:t>: Industrial applications vary widely depending on the needs of the application.  Applications may range from Condition Monitoring (CM) in which the required reliability and tolerable latency is high to applications such as hard real-time applications for safety integrated systems (SIS) in which reliability and latency are strictly controlled.  Much of the information regarding communications requirements of these widely varying applications are based on opinion with little validation specified.  Moreover, the information found can be confused by media hype and speculation.  Therefore, a very important and first step in the research was to explore the requirements as stated by reputable sources such as international standards organizations and peer-reviewed papers and provide a distilled, realistic perspective uncluttered by hype and supported by experimental data or analysis of the underlying use cases.</a:t>
            </a:r>
          </a:p>
          <a:p>
            <a:pPr marL="0" indent="0">
              <a:buNone/>
            </a:pPr>
            <a:endParaRPr lang="en-US" dirty="0"/>
          </a:p>
          <a:p>
            <a:pPr marL="0" indent="0">
              <a:buNone/>
            </a:pPr>
            <a:r>
              <a:rPr lang="en-US" b="1" dirty="0"/>
              <a:t>Architectural Decomposition</a:t>
            </a:r>
            <a:r>
              <a:rPr lang="en-US" dirty="0"/>
              <a:t>: The next important element within the research was to understand the composition of a factory workcell to include its constituent parts and interfaces.  The goal in doing so was to discover and model the important CPS elements of a factory workcell and how those elements connect, interrelate, and conduct information in a general sense.  Therefore, our objective was to create a reusable exploratory model of the CPS that is a factory workcell in which wireless communication is the primary mode of communication.</a:t>
            </a:r>
          </a:p>
          <a:p>
            <a:pPr marL="0" indent="0">
              <a:buNone/>
            </a:pPr>
            <a:endParaRPr lang="en-US" dirty="0"/>
          </a:p>
          <a:p>
            <a:pPr marL="0" indent="0">
              <a:buNone/>
            </a:pPr>
            <a:r>
              <a:rPr lang="en-US" b="1" dirty="0"/>
              <a:t>Discovery by Prototyping</a:t>
            </a:r>
            <a:r>
              <a:rPr lang="en-US" dirty="0"/>
              <a:t>: During the discover process of the research work, we aimed to perform our research using real-world data from physical experiments.  Since the required resources were available and at our disposal, our research objective was to conduct as much of the research using actual devices such as industrial automation and communication equipment as possible.</a:t>
            </a:r>
          </a:p>
          <a:p>
            <a:pPr marL="0" indent="0">
              <a:buNone/>
            </a:pPr>
            <a:endParaRPr lang="en-US" dirty="0"/>
          </a:p>
          <a:p>
            <a:pPr marL="0" indent="0">
              <a:buNone/>
            </a:pPr>
            <a:r>
              <a:rPr lang="en-US" b="1" dirty="0"/>
              <a:t>Non-traditional Analysis</a:t>
            </a:r>
            <a:r>
              <a:rPr lang="en-US" dirty="0"/>
              <a:t>: Our final goal was to explore through experimentation the use of new data organization methods and learning approaches to analyze data taken from laboratory experiments.  Therefore, our research objective was to apply database technology and machine learning algorithms in ways that had not yet been adopted or used for analysis of CPS performance analysis.</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9</a:t>
            </a:fld>
            <a:endParaRPr lang="en-US"/>
          </a:p>
        </p:txBody>
      </p:sp>
    </p:spTree>
    <p:extLst>
      <p:ext uri="{BB962C8B-B14F-4D97-AF65-F5344CB8AC3E}">
        <p14:creationId xmlns:p14="http://schemas.microsoft.com/office/powerpoint/2010/main" val="3112251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Requirements</a:t>
            </a:r>
            <a:r>
              <a:rPr lang="en-US" dirty="0"/>
              <a:t> [1]–[4] An examination of the wireless technology landscape is conducted.  Existing and future wireless technologies are assessed for their appropriate applicability to industrial use cases.		</a:t>
            </a:r>
          </a:p>
          <a:p>
            <a:r>
              <a:rPr lang="en-US" b="1" dirty="0"/>
              <a:t>Modeling</a:t>
            </a:r>
            <a:r>
              <a:rPr lang="en-US" dirty="0"/>
              <a:t> [5], [6] In an effort to better understand the architectural composition of the workcell using industrial wireless communication, modeling techniques are used to identify and decomposed the parts, interfaces, and data flows.  SysML is adopted for this process and a proposed modeling library is created and presented.  The model with conceptual diagram is made publicly available independent of the tool that was used to create the model.		</a:t>
            </a:r>
          </a:p>
          <a:p>
            <a:r>
              <a:rPr lang="en-US" b="1" dirty="0"/>
              <a:t>Application of Graph Databases</a:t>
            </a:r>
            <a:r>
              <a:rPr lang="en-US" dirty="0"/>
              <a:t> [7], [8] A method is developed for collecting, cleaning, organizing, and presenting the cyberphysical performance indicators of experiments run within the NIST Industrial Wireless Testbed. The method developed utilizes the Neo4j graph database and is presented as a novel approach as compared to traditional approaches using relational database, spreadsheets, and raw file processing.		</a:t>
            </a:r>
          </a:p>
          <a:p>
            <a:r>
              <a:rPr lang="en-US" b="1" dirty="0"/>
              <a:t>Machine Learning</a:t>
            </a:r>
            <a:r>
              <a:rPr lang="en-US" dirty="0"/>
              <a:t> [9], [10] A machine learning technique is developed and applied to the prediction of signal-to-interference levels within a wireless factory workcell network employing a robot arm within a force-seeking apparatus.  The machine learning method allows a trained network to accurately determine the signal-to-interference level using the physical state of the robot arm rather than the state of the wireless link itself.</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54</a:t>
            </a:fld>
            <a:endParaRPr lang="en-US"/>
          </a:p>
        </p:txBody>
      </p:sp>
    </p:spTree>
    <p:extLst>
      <p:ext uri="{BB962C8B-B14F-4D97-AF65-F5344CB8AC3E}">
        <p14:creationId xmlns:p14="http://schemas.microsoft.com/office/powerpoint/2010/main" val="2349433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There have been four major industrial revolutions since industrialization began more than 200 years ago.</a:t>
            </a:r>
          </a:p>
          <a:p>
            <a:endParaRPr lang="en-US" sz="1200" dirty="0"/>
          </a:p>
          <a:p>
            <a:r>
              <a:rPr lang="en-US" sz="1200" dirty="0"/>
              <a:t>Gen 1: Steam engines powered by coal  - late 1700’s</a:t>
            </a:r>
          </a:p>
          <a:p>
            <a:r>
              <a:rPr lang="en-US" sz="1200" dirty="0"/>
              <a:t>Gen 2: Powered by electricity and manned by people  - late 1800’s</a:t>
            </a:r>
          </a:p>
          <a:p>
            <a:r>
              <a:rPr lang="en-US" sz="1200" dirty="0"/>
              <a:t>Gen 3: Computers are added to automate most of the process  - later part of 1900’s</a:t>
            </a:r>
          </a:p>
          <a:p>
            <a:r>
              <a:rPr lang="en-US" sz="1200" dirty="0"/>
              <a:t>Gen 4: Use of data and intelligence to improve agility of the process – ENTER the CPS  - 2000’s and today</a:t>
            </a:r>
          </a:p>
          <a:p>
            <a:endParaRPr lang="en-US" dirty="0"/>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11</a:t>
            </a:fld>
            <a:endParaRPr lang="en-US"/>
          </a:p>
        </p:txBody>
      </p:sp>
    </p:spTree>
    <p:extLst>
      <p:ext uri="{BB962C8B-B14F-4D97-AF65-F5344CB8AC3E}">
        <p14:creationId xmlns:p14="http://schemas.microsoft.com/office/powerpoint/2010/main" val="753919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most applicable for this thesis:  A CPS is a physical process that is highly connected through computing devices such as sensors, actuators, and controllers.</a:t>
            </a:r>
          </a:p>
          <a:p>
            <a:endParaRPr lang="en-US" dirty="0"/>
          </a:p>
          <a:p>
            <a:endParaRPr lang="en-US" dirty="0"/>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cyberphysical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system</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CPS</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3" tooltip="Computer system"/>
              </a:rPr>
              <a:t>computer system</a:t>
            </a:r>
            <a:r>
              <a:rPr lang="en-US" sz="1200" b="0" i="0" kern="1200" dirty="0">
                <a:solidFill>
                  <a:schemeClr val="tx1"/>
                </a:solidFill>
                <a:effectLst/>
                <a:latin typeface="+mn-lt"/>
                <a:ea typeface="+mn-ea"/>
                <a:cs typeface="+mn-cs"/>
              </a:rPr>
              <a:t> in which a </a:t>
            </a:r>
            <a:r>
              <a:rPr lang="en-US" sz="1200" b="0" i="0" u="none" strike="noStrike" kern="1200" dirty="0">
                <a:solidFill>
                  <a:schemeClr val="tx1"/>
                </a:solidFill>
                <a:effectLst/>
                <a:latin typeface="+mn-lt"/>
                <a:ea typeface="+mn-ea"/>
                <a:cs typeface="+mn-cs"/>
                <a:hlinkClick r:id="rId4" tooltip="Mechanism (engineering)"/>
              </a:rPr>
              <a:t>mechanism</a:t>
            </a:r>
            <a:r>
              <a:rPr lang="en-US" sz="1200" b="0" i="0" kern="1200" dirty="0">
                <a:solidFill>
                  <a:schemeClr val="tx1"/>
                </a:solidFill>
                <a:effectLst/>
                <a:latin typeface="+mn-lt"/>
                <a:ea typeface="+mn-ea"/>
                <a:cs typeface="+mn-cs"/>
              </a:rPr>
              <a:t> is controlled or monitored by computer-based </a:t>
            </a:r>
            <a:r>
              <a:rPr lang="en-US" sz="1200" b="0" i="0" u="none" strike="noStrike" kern="1200" dirty="0">
                <a:solidFill>
                  <a:schemeClr val="tx1"/>
                </a:solidFill>
                <a:effectLst/>
                <a:latin typeface="+mn-lt"/>
                <a:ea typeface="+mn-ea"/>
                <a:cs typeface="+mn-cs"/>
                <a:hlinkClick r:id="rId5" tooltip="Algorithm"/>
              </a:rPr>
              <a:t>algorithms</a:t>
            </a:r>
            <a:r>
              <a:rPr lang="en-US" sz="1200" b="0" i="0" kern="1200" dirty="0">
                <a:solidFill>
                  <a:schemeClr val="tx1"/>
                </a:solidFill>
                <a:effectLst/>
                <a:latin typeface="+mn-lt"/>
                <a:ea typeface="+mn-ea"/>
                <a:cs typeface="+mn-cs"/>
              </a:rPr>
              <a:t>. In cyber-physical systems, physical and software components are deeply intertwined, able to operate on different </a:t>
            </a:r>
            <a:r>
              <a:rPr lang="en-US" sz="1200" b="0" i="0" u="none" strike="noStrike" kern="1200" dirty="0">
                <a:solidFill>
                  <a:schemeClr val="tx1"/>
                </a:solidFill>
                <a:effectLst/>
                <a:latin typeface="+mn-lt"/>
                <a:ea typeface="+mn-ea"/>
                <a:cs typeface="+mn-cs"/>
                <a:hlinkClick r:id="rId6" tooltip="Scale (ratio)"/>
              </a:rPr>
              <a:t>spatial and temporal scales</a:t>
            </a:r>
            <a:r>
              <a:rPr lang="en-US" sz="1200" b="0" i="0" kern="1200" dirty="0">
                <a:solidFill>
                  <a:schemeClr val="tx1"/>
                </a:solidFill>
                <a:effectLst/>
                <a:latin typeface="+mn-lt"/>
                <a:ea typeface="+mn-ea"/>
                <a:cs typeface="+mn-cs"/>
              </a:rPr>
              <a:t>, exhibit multiple and distinct behavioral modalities, and interact with each other in ways that change with context.</a:t>
            </a:r>
            <a:r>
              <a:rPr lang="en-US" sz="1200" b="0" i="0" u="none" strike="noStrike" kern="1200" baseline="30000" dirty="0">
                <a:solidFill>
                  <a:schemeClr val="tx1"/>
                </a:solidFill>
                <a:effectLst/>
                <a:latin typeface="+mn-lt"/>
                <a:ea typeface="+mn-ea"/>
                <a:cs typeface="+mn-cs"/>
                <a:hlinkClick r:id="rId7"/>
              </a:rPr>
              <a:t>[1]</a:t>
            </a:r>
            <a:r>
              <a:rPr lang="en-US" sz="1200" b="0" i="0" kern="1200" dirty="0">
                <a:solidFill>
                  <a:schemeClr val="tx1"/>
                </a:solidFill>
                <a:effectLst/>
                <a:latin typeface="+mn-lt"/>
                <a:ea typeface="+mn-ea"/>
                <a:cs typeface="+mn-cs"/>
              </a:rPr>
              <a:t> Examples of CPS include </a:t>
            </a:r>
            <a:r>
              <a:rPr lang="en-US" sz="1200" b="0" i="0" u="none" strike="noStrike" kern="1200" dirty="0">
                <a:solidFill>
                  <a:schemeClr val="tx1"/>
                </a:solidFill>
                <a:effectLst/>
                <a:latin typeface="+mn-lt"/>
                <a:ea typeface="+mn-ea"/>
                <a:cs typeface="+mn-cs"/>
                <a:hlinkClick r:id="rId8" tooltip="Smart grid"/>
              </a:rPr>
              <a:t>smart grid</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9" tooltip="Autonomous automobile"/>
              </a:rPr>
              <a:t>autonomous automobile</a:t>
            </a:r>
            <a:r>
              <a:rPr lang="en-US" sz="1200" b="0" i="0" kern="1200" dirty="0">
                <a:solidFill>
                  <a:schemeClr val="tx1"/>
                </a:solidFill>
                <a:effectLst/>
                <a:latin typeface="+mn-lt"/>
                <a:ea typeface="+mn-ea"/>
                <a:cs typeface="+mn-cs"/>
              </a:rPr>
              <a:t> systems, </a:t>
            </a:r>
            <a:r>
              <a:rPr lang="en-US" sz="1200" b="0" i="0" u="none" strike="noStrike" kern="1200" dirty="0">
                <a:solidFill>
                  <a:schemeClr val="tx1"/>
                </a:solidFill>
                <a:effectLst/>
                <a:latin typeface="+mn-lt"/>
                <a:ea typeface="+mn-ea"/>
                <a:cs typeface="+mn-cs"/>
                <a:hlinkClick r:id="rId10" tooltip="Medical monitoring"/>
              </a:rPr>
              <a:t>medical monitoring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1" tooltip="Industrial control system"/>
              </a:rPr>
              <a:t>industrial control systems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2" tooltip="Robotics"/>
              </a:rPr>
              <a:t>robotics</a:t>
            </a:r>
            <a:r>
              <a:rPr lang="en-US" sz="1200" b="0" i="0" kern="1200" dirty="0">
                <a:solidFill>
                  <a:schemeClr val="tx1"/>
                </a:solidFill>
                <a:effectLst/>
                <a:latin typeface="+mn-lt"/>
                <a:ea typeface="+mn-ea"/>
                <a:cs typeface="+mn-cs"/>
              </a:rPr>
              <a:t> systems, and </a:t>
            </a:r>
            <a:r>
              <a:rPr lang="en-US" sz="1200" b="0" i="0" u="none" strike="noStrike" kern="1200" dirty="0">
                <a:solidFill>
                  <a:schemeClr val="tx1"/>
                </a:solidFill>
                <a:effectLst/>
                <a:latin typeface="+mn-lt"/>
                <a:ea typeface="+mn-ea"/>
                <a:cs typeface="+mn-cs"/>
                <a:hlinkClick r:id="rId13" tooltip="Automatic pilot"/>
              </a:rPr>
              <a:t>automatic pilot</a:t>
            </a:r>
            <a:r>
              <a:rPr lang="en-US" sz="1200" b="0" i="0" kern="1200" dirty="0">
                <a:solidFill>
                  <a:schemeClr val="tx1"/>
                </a:solidFill>
                <a:effectLst/>
                <a:latin typeface="+mn-lt"/>
                <a:ea typeface="+mn-ea"/>
                <a:cs typeface="+mn-cs"/>
              </a:rPr>
              <a:t> avionics.</a:t>
            </a:r>
            <a:r>
              <a:rPr lang="en-US" sz="1200" b="0" i="0" u="none" strike="noStrike" kern="1200" baseline="30000" dirty="0">
                <a:solidFill>
                  <a:schemeClr val="tx1"/>
                </a:solidFill>
                <a:effectLst/>
                <a:latin typeface="+mn-lt"/>
                <a:ea typeface="+mn-ea"/>
                <a:cs typeface="+mn-cs"/>
                <a:hlinkClick r:id="rId14"/>
              </a:rPr>
              <a:t>[2]</a:t>
            </a:r>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12</a:t>
            </a:fld>
            <a:endParaRPr lang="en-US"/>
          </a:p>
        </p:txBody>
      </p:sp>
    </p:spTree>
    <p:extLst>
      <p:ext uri="{BB962C8B-B14F-4D97-AF65-F5344CB8AC3E}">
        <p14:creationId xmlns:p14="http://schemas.microsoft.com/office/powerpoint/2010/main" val="3190900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v"/>
            </a:pPr>
            <a:r>
              <a:rPr lang="en-US" dirty="0"/>
              <a:t>The automation system must become state aware and adaptive to knowledge of the trends in electromagnetic spectrum occupancy and acute events; </a:t>
            </a:r>
          </a:p>
          <a:p>
            <a:pPr>
              <a:buFont typeface="Wingdings" panose="05000000000000000000" pitchFamily="2" charset="2"/>
              <a:buChar char="v"/>
            </a:pPr>
            <a:r>
              <a:rPr lang="en-US" dirty="0"/>
              <a:t>Intelligence of the automation system must move closer to the physical system.  This means moving the intelligence for control to the actuator; and  </a:t>
            </a:r>
          </a:p>
          <a:p>
            <a:pPr>
              <a:buFont typeface="Wingdings" panose="05000000000000000000" pitchFamily="2" charset="2"/>
              <a:buChar char="v"/>
            </a:pPr>
            <a:r>
              <a:rPr lang="en-US" dirty="0"/>
              <a:t>Performance test methods must be developed and incorporated into the industrial fringe devices.  The test methods must be dependable and at the same time easy to use by factory personal not trained in the technicalities of wireless communication. </a:t>
            </a:r>
          </a:p>
          <a:p>
            <a:pPr>
              <a:buFont typeface="Wingdings" panose="05000000000000000000" pitchFamily="2" charset="2"/>
              <a:buChar char="v"/>
            </a:pPr>
            <a:r>
              <a:rPr lang="en-US" dirty="0"/>
              <a:t>Existing Wireless communications protocols must be analyzed and adapted, and new protocols must be developed to balance reliability, latency, and scalability. </a:t>
            </a:r>
          </a:p>
          <a:p>
            <a:pPr>
              <a:buFont typeface="Wingdings" panose="05000000000000000000" pitchFamily="2" charset="2"/>
              <a:buChar char="v"/>
            </a:pPr>
            <a:r>
              <a:rPr lang="en-US" dirty="0"/>
              <a:t>Security of the network must be maintained and must include availability as a paramount characteristic.</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13</a:t>
            </a:fld>
            <a:endParaRPr lang="en-US"/>
          </a:p>
        </p:txBody>
      </p:sp>
    </p:spTree>
    <p:extLst>
      <p:ext uri="{BB962C8B-B14F-4D97-AF65-F5344CB8AC3E}">
        <p14:creationId xmlns:p14="http://schemas.microsoft.com/office/powerpoint/2010/main" val="1377850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ISA-TR100.00.03-2011 Wireless User Requirements for Factory Automation</a:t>
            </a:r>
          </a:p>
          <a:p>
            <a:endParaRPr lang="en-US" dirty="0"/>
          </a:p>
          <a:p>
            <a:endParaRPr lang="en-US" dirty="0"/>
          </a:p>
          <a:p>
            <a:r>
              <a:rPr lang="en-US" sz="1200" kern="1200" dirty="0">
                <a:solidFill>
                  <a:schemeClr val="tx1"/>
                </a:solidFill>
                <a:effectLst/>
                <a:latin typeface="+mn-lt"/>
                <a:ea typeface="+mn-ea"/>
                <a:cs typeface="+mn-cs"/>
              </a:rPr>
              <a:t>ETSI, “ETSI TR 103 588 - Reconfigurable Radio Systems (RRS); Feasibility study on temporary spectrum access for local high-quality wireless networks,” 2018. [Online].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15</a:t>
            </a:fld>
            <a:endParaRPr lang="en-US"/>
          </a:p>
        </p:txBody>
      </p:sp>
    </p:spTree>
    <p:extLst>
      <p:ext uri="{BB962C8B-B14F-4D97-AF65-F5344CB8AC3E}">
        <p14:creationId xmlns:p14="http://schemas.microsoft.com/office/powerpoint/2010/main" val="3122499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Considered many different types of industrial use cases</a:t>
            </a:r>
          </a:p>
          <a:p>
            <a:endParaRPr lang="en-US" dirty="0"/>
          </a:p>
          <a:p>
            <a:r>
              <a:rPr lang="en-US" dirty="0"/>
              <a:t>Considered how each wireless technology could be applied, if they could be applied and to what degree</a:t>
            </a:r>
          </a:p>
          <a:p>
            <a:endParaRPr lang="en-US" dirty="0"/>
          </a:p>
          <a:p>
            <a:r>
              <a:rPr lang="en-US" dirty="0"/>
              <a:t>Used literature to support our claims.</a:t>
            </a:r>
          </a:p>
        </p:txBody>
      </p:sp>
      <p:sp>
        <p:nvSpPr>
          <p:cNvPr id="4" name="Slide Number Placeholder 3"/>
          <p:cNvSpPr>
            <a:spLocks noGrp="1"/>
          </p:cNvSpPr>
          <p:nvPr>
            <p:ph type="sldNum" sz="quarter" idx="5"/>
          </p:nvPr>
        </p:nvSpPr>
        <p:spPr/>
        <p:txBody>
          <a:bodyPr/>
          <a:lstStyle/>
          <a:p>
            <a:fld id="{A3D2185E-8347-4E54-8EB1-DDB1BCBA9F8E}" type="slidenum">
              <a:rPr lang="en-US" smtClean="0"/>
              <a:t>16</a:t>
            </a:fld>
            <a:endParaRPr lang="en-US"/>
          </a:p>
        </p:txBody>
      </p:sp>
    </p:spTree>
    <p:extLst>
      <p:ext uri="{BB962C8B-B14F-4D97-AF65-F5344CB8AC3E}">
        <p14:creationId xmlns:p14="http://schemas.microsoft.com/office/powerpoint/2010/main" val="3160140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BDD – shows context and decomposition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IBD – shows the internal construction of a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 – shows how a block is parameterized or constrained by values, equations, and logic (programs)</a:t>
            </a:r>
          </a:p>
          <a:p>
            <a:r>
              <a:rPr lang="en-US" dirty="0"/>
              <a:t>UC – shows use cases of a system</a:t>
            </a:r>
          </a:p>
          <a:p>
            <a:r>
              <a:rPr lang="en-US" dirty="0"/>
              <a:t>REQ – captures requirements</a:t>
            </a:r>
          </a:p>
          <a:p>
            <a:r>
              <a:rPr lang="en-US" dirty="0"/>
              <a:t>PKG – Shows package organization</a:t>
            </a:r>
          </a:p>
          <a:p>
            <a:endParaRPr lang="en-US" dirty="0"/>
          </a:p>
          <a:p>
            <a:r>
              <a:rPr lang="en-US" dirty="0"/>
              <a:t>Other diagrams include</a:t>
            </a:r>
          </a:p>
          <a:p>
            <a:r>
              <a:rPr lang="en-US" dirty="0"/>
              <a:t>Sequence diagrams</a:t>
            </a:r>
          </a:p>
          <a:p>
            <a:r>
              <a:rPr lang="en-US" dirty="0"/>
              <a:t>Activity Diagrams</a:t>
            </a:r>
          </a:p>
          <a:p>
            <a:r>
              <a:rPr lang="en-US" dirty="0"/>
              <a:t>State machines</a:t>
            </a:r>
          </a:p>
        </p:txBody>
      </p:sp>
      <p:sp>
        <p:nvSpPr>
          <p:cNvPr id="4" name="Slide Number Placeholder 3"/>
          <p:cNvSpPr>
            <a:spLocks noGrp="1"/>
          </p:cNvSpPr>
          <p:nvPr>
            <p:ph type="sldNum" sz="quarter" idx="5"/>
          </p:nvPr>
        </p:nvSpPr>
        <p:spPr/>
        <p:txBody>
          <a:bodyPr/>
          <a:lstStyle/>
          <a:p>
            <a:fld id="{A3D2185E-8347-4E54-8EB1-DDB1BCBA9F8E}" type="slidenum">
              <a:rPr lang="en-US" smtClean="0"/>
              <a:t>20</a:t>
            </a:fld>
            <a:endParaRPr lang="en-US"/>
          </a:p>
        </p:txBody>
      </p:sp>
    </p:spTree>
    <p:extLst>
      <p:ext uri="{BB962C8B-B14F-4D97-AF65-F5344CB8AC3E}">
        <p14:creationId xmlns:p14="http://schemas.microsoft.com/office/powerpoint/2010/main" val="3699166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3A8C-2D5B-4233-BE84-E65D2D632A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88A0BB-81F7-47B7-BDB1-BBEE9828EE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2E4E0E-DA41-4FEB-8BD9-5BCE059ABECD}"/>
              </a:ext>
            </a:extLst>
          </p:cNvPr>
          <p:cNvSpPr>
            <a:spLocks noGrp="1"/>
          </p:cNvSpPr>
          <p:nvPr>
            <p:ph type="dt" sz="half" idx="10"/>
          </p:nvPr>
        </p:nvSpPr>
        <p:spPr/>
        <p:txBody>
          <a:bodyPr/>
          <a:lstStyle/>
          <a:p>
            <a:fld id="{16318532-A55C-4033-B719-BA3EDAC8BAF1}" type="datetime1">
              <a:rPr lang="en-US" smtClean="0"/>
              <a:t>9/27/2020</a:t>
            </a:fld>
            <a:endParaRPr lang="en-US"/>
          </a:p>
        </p:txBody>
      </p:sp>
      <p:sp>
        <p:nvSpPr>
          <p:cNvPr id="5" name="Footer Placeholder 4">
            <a:extLst>
              <a:ext uri="{FF2B5EF4-FFF2-40B4-BE49-F238E27FC236}">
                <a16:creationId xmlns:a16="http://schemas.microsoft.com/office/drawing/2014/main" id="{EE0573E1-04D3-46D5-9C48-EAD8810BE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2DFCE-70C1-42AC-B0D6-229A79C475BE}"/>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4049512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49A6-880E-4618-99BA-8AB0CAAC89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D19C8E-0F8C-4C17-8BEF-95FF6FC09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10EEE0-D15C-401C-A398-CFAE46438D0A}"/>
              </a:ext>
            </a:extLst>
          </p:cNvPr>
          <p:cNvSpPr>
            <a:spLocks noGrp="1"/>
          </p:cNvSpPr>
          <p:nvPr>
            <p:ph type="dt" sz="half" idx="10"/>
          </p:nvPr>
        </p:nvSpPr>
        <p:spPr/>
        <p:txBody>
          <a:bodyPr/>
          <a:lstStyle/>
          <a:p>
            <a:fld id="{70346272-7C63-485A-A9AF-660D6798AF12}" type="datetime1">
              <a:rPr lang="en-US" smtClean="0"/>
              <a:t>9/27/2020</a:t>
            </a:fld>
            <a:endParaRPr lang="en-US"/>
          </a:p>
        </p:txBody>
      </p:sp>
      <p:sp>
        <p:nvSpPr>
          <p:cNvPr id="5" name="Footer Placeholder 4">
            <a:extLst>
              <a:ext uri="{FF2B5EF4-FFF2-40B4-BE49-F238E27FC236}">
                <a16:creationId xmlns:a16="http://schemas.microsoft.com/office/drawing/2014/main" id="{9821BAB0-8E92-4BEC-9849-50538C33F0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9C354-E587-4DEE-8BF0-7A02558DC730}"/>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4167916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A355FD-EBEC-4B3A-91DE-F6D6AF2A07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02B4BC-3B04-4502-AF01-C1DA521218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F35618-0F4E-464B-BF36-72D0EE8ADA05}"/>
              </a:ext>
            </a:extLst>
          </p:cNvPr>
          <p:cNvSpPr>
            <a:spLocks noGrp="1"/>
          </p:cNvSpPr>
          <p:nvPr>
            <p:ph type="dt" sz="half" idx="10"/>
          </p:nvPr>
        </p:nvSpPr>
        <p:spPr/>
        <p:txBody>
          <a:bodyPr/>
          <a:lstStyle/>
          <a:p>
            <a:fld id="{18676541-3C05-490E-B0D6-DEBEAFFC1C17}" type="datetime1">
              <a:rPr lang="en-US" smtClean="0"/>
              <a:t>9/27/2020</a:t>
            </a:fld>
            <a:endParaRPr lang="en-US"/>
          </a:p>
        </p:txBody>
      </p:sp>
      <p:sp>
        <p:nvSpPr>
          <p:cNvPr id="5" name="Footer Placeholder 4">
            <a:extLst>
              <a:ext uri="{FF2B5EF4-FFF2-40B4-BE49-F238E27FC236}">
                <a16:creationId xmlns:a16="http://schemas.microsoft.com/office/drawing/2014/main" id="{1555CAFA-5D75-409E-8553-91746A6F7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63DD9-8A9B-4663-8DF0-0146C4442A35}"/>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423167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ACA2-4C76-44E5-96CB-D15181393AFD}"/>
              </a:ext>
            </a:extLst>
          </p:cNvPr>
          <p:cNvSpPr>
            <a:spLocks noGrp="1"/>
          </p:cNvSpPr>
          <p:nvPr>
            <p:ph type="title"/>
          </p:nvPr>
        </p:nvSpPr>
        <p:spPr>
          <a:xfrm>
            <a:off x="820503" y="52461"/>
            <a:ext cx="10515600" cy="915035"/>
          </a:xfrm>
        </p:spPr>
        <p:txBody>
          <a:bodyPr>
            <a:normAutofit/>
          </a:bodyPr>
          <a:lstStyle>
            <a:lvl1pPr>
              <a:defRPr sz="3000"/>
            </a:lvl1pPr>
          </a:lstStyle>
          <a:p>
            <a:r>
              <a:rPr lang="en-US"/>
              <a:t>Click to edit Master title style</a:t>
            </a:r>
            <a:endParaRPr lang="en-US" dirty="0"/>
          </a:p>
        </p:txBody>
      </p:sp>
      <p:sp>
        <p:nvSpPr>
          <p:cNvPr id="6" name="Date Placeholder 3">
            <a:extLst>
              <a:ext uri="{FF2B5EF4-FFF2-40B4-BE49-F238E27FC236}">
                <a16:creationId xmlns:a16="http://schemas.microsoft.com/office/drawing/2014/main" id="{D9C8D154-0188-4088-8A9E-782A3116EC79}"/>
              </a:ext>
            </a:extLst>
          </p:cNvPr>
          <p:cNvSpPr txBox="1">
            <a:spLocks/>
          </p:cNvSpPr>
          <p:nvPr/>
        </p:nvSpPr>
        <p:spPr>
          <a:xfrm>
            <a:off x="2" y="6491460"/>
            <a:ext cx="820503" cy="365125"/>
          </a:xfrm>
          <a:prstGeom prst="rect">
            <a:avLst/>
          </a:prstGeom>
        </p:spPr>
        <p:txBody>
          <a:bodyPr vert="horz" lIns="68580" tIns="34290" rIns="68580" bIns="34290" rtlCol="0" anchor="ctr"/>
          <a:lstStyle>
            <a:defPPr>
              <a:defRPr lang="en-US"/>
            </a:defPPr>
            <a:lvl1pPr marL="0" algn="l"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D5593E4-B59D-4C34-8138-F495A9B55177}" type="datetimeFigureOut">
              <a:rPr lang="en-US" sz="750" smtClean="0"/>
              <a:pPr algn="ctr"/>
              <a:t>9/27/2020</a:t>
            </a:fld>
            <a:endParaRPr lang="en-US" sz="750" dirty="0"/>
          </a:p>
        </p:txBody>
      </p:sp>
      <p:sp>
        <p:nvSpPr>
          <p:cNvPr id="7" name="Slide Number Placeholder 5">
            <a:extLst>
              <a:ext uri="{FF2B5EF4-FFF2-40B4-BE49-F238E27FC236}">
                <a16:creationId xmlns:a16="http://schemas.microsoft.com/office/drawing/2014/main" id="{8496C822-3322-4658-ACB2-EDD8D38AABDF}"/>
              </a:ext>
            </a:extLst>
          </p:cNvPr>
          <p:cNvSpPr txBox="1">
            <a:spLocks/>
          </p:cNvSpPr>
          <p:nvPr/>
        </p:nvSpPr>
        <p:spPr>
          <a:xfrm>
            <a:off x="1" y="6126335"/>
            <a:ext cx="753035"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t>Slide </a:t>
            </a:r>
            <a:fld id="{D23974E0-43FB-4467-B60D-71F008879FB6}" type="slidenum">
              <a:rPr lang="en-US" sz="900" smtClean="0"/>
              <a:pPr algn="ctr"/>
              <a:t>‹#›</a:t>
            </a:fld>
            <a:endParaRPr lang="en-US" sz="900" dirty="0"/>
          </a:p>
        </p:txBody>
      </p:sp>
      <p:sp>
        <p:nvSpPr>
          <p:cNvPr id="5" name="Vertical Text Placeholder 9"/>
          <p:cNvSpPr>
            <a:spLocks noGrp="1"/>
          </p:cNvSpPr>
          <p:nvPr>
            <p:ph type="body" orient="vert" sz="quarter" idx="10" hasCustomPrompt="1"/>
          </p:nvPr>
        </p:nvSpPr>
        <p:spPr>
          <a:xfrm rot="10800000">
            <a:off x="111127" y="1079504"/>
            <a:ext cx="534988" cy="4930775"/>
          </a:xfrm>
        </p:spPr>
        <p:txBody>
          <a:bodyPr vert="vert" anchor="ctr" anchorCtr="0">
            <a:normAutofit/>
          </a:bodyPr>
          <a:lstStyle>
            <a:lvl1pPr marL="0" indent="0" algn="ctr">
              <a:buNone/>
              <a:defRPr baseline="0">
                <a:solidFill>
                  <a:schemeClr val="bg1">
                    <a:lumMod val="85000"/>
                  </a:schemeClr>
                </a:solidFill>
              </a:defRPr>
            </a:lvl1pPr>
          </a:lstStyle>
          <a:p>
            <a:pPr lvl="0"/>
            <a:r>
              <a:rPr lang="en-US" dirty="0"/>
              <a:t>Click to Add Section Title</a:t>
            </a:r>
          </a:p>
        </p:txBody>
      </p:sp>
      <p:sp>
        <p:nvSpPr>
          <p:cNvPr id="8" name="Slide Number Placeholder 8">
            <a:extLst>
              <a:ext uri="{FF2B5EF4-FFF2-40B4-BE49-F238E27FC236}">
                <a16:creationId xmlns:a16="http://schemas.microsoft.com/office/drawing/2014/main" id="{E64F5226-08DA-4FBE-84D5-BBC6709E5AD7}"/>
              </a:ext>
            </a:extLst>
          </p:cNvPr>
          <p:cNvSpPr>
            <a:spLocks noGrp="1"/>
          </p:cNvSpPr>
          <p:nvPr>
            <p:ph type="sldNum" sz="quarter" idx="12"/>
          </p:nvPr>
        </p:nvSpPr>
        <p:spPr>
          <a:xfrm>
            <a:off x="9448800" y="6492879"/>
            <a:ext cx="2743200" cy="365125"/>
          </a:xfrm>
        </p:spPr>
        <p:txBody>
          <a:bodyPr/>
          <a:lstStyle/>
          <a:p>
            <a:fld id="{4ADE0CFD-01BE-364D-933E-9BB6EAD6A48F}" type="slidenum">
              <a:rPr lang="en-US" smtClean="0"/>
              <a:t>‹#›</a:t>
            </a:fld>
            <a:endParaRPr lang="en-US"/>
          </a:p>
        </p:txBody>
      </p:sp>
    </p:spTree>
    <p:extLst>
      <p:ext uri="{BB962C8B-B14F-4D97-AF65-F5344CB8AC3E}">
        <p14:creationId xmlns:p14="http://schemas.microsoft.com/office/powerpoint/2010/main" val="39756406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414E50-DA9B-43FF-B127-27FB372962D1}"/>
              </a:ext>
            </a:extLst>
          </p:cNvPr>
          <p:cNvSpPr>
            <a:spLocks noGrp="1"/>
          </p:cNvSpPr>
          <p:nvPr>
            <p:ph sz="half" idx="1"/>
          </p:nvPr>
        </p:nvSpPr>
        <p:spPr>
          <a:xfrm>
            <a:off x="820503" y="1026488"/>
            <a:ext cx="5181600" cy="5150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2C40D6-23BA-45BB-97AC-9AF41653917B}"/>
              </a:ext>
            </a:extLst>
          </p:cNvPr>
          <p:cNvSpPr>
            <a:spLocks noGrp="1"/>
          </p:cNvSpPr>
          <p:nvPr>
            <p:ph sz="half" idx="2"/>
          </p:nvPr>
        </p:nvSpPr>
        <p:spPr>
          <a:xfrm>
            <a:off x="6172200" y="1026488"/>
            <a:ext cx="5181600" cy="5150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D9C8D154-0188-4088-8A9E-782A3116EC79}"/>
              </a:ext>
            </a:extLst>
          </p:cNvPr>
          <p:cNvSpPr txBox="1">
            <a:spLocks/>
          </p:cNvSpPr>
          <p:nvPr/>
        </p:nvSpPr>
        <p:spPr>
          <a:xfrm>
            <a:off x="2" y="6491460"/>
            <a:ext cx="820503" cy="365125"/>
          </a:xfrm>
          <a:prstGeom prst="rect">
            <a:avLst/>
          </a:prstGeom>
        </p:spPr>
        <p:txBody>
          <a:bodyPr vert="horz" lIns="68580" tIns="34290" rIns="68580" bIns="34290" rtlCol="0" anchor="ctr"/>
          <a:lstStyle>
            <a:defPPr>
              <a:defRPr lang="en-US"/>
            </a:defPPr>
            <a:lvl1pPr marL="0" algn="l"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D5593E4-B59D-4C34-8138-F495A9B55177}" type="datetimeFigureOut">
              <a:rPr lang="en-US" sz="750" smtClean="0"/>
              <a:pPr algn="ctr"/>
              <a:t>9/27/2020</a:t>
            </a:fld>
            <a:endParaRPr lang="en-US" sz="750" dirty="0"/>
          </a:p>
        </p:txBody>
      </p:sp>
      <p:sp>
        <p:nvSpPr>
          <p:cNvPr id="9" name="Slide Number Placeholder 5">
            <a:extLst>
              <a:ext uri="{FF2B5EF4-FFF2-40B4-BE49-F238E27FC236}">
                <a16:creationId xmlns:a16="http://schemas.microsoft.com/office/drawing/2014/main" id="{8496C822-3322-4658-ACB2-EDD8D38AABDF}"/>
              </a:ext>
            </a:extLst>
          </p:cNvPr>
          <p:cNvSpPr txBox="1">
            <a:spLocks/>
          </p:cNvSpPr>
          <p:nvPr/>
        </p:nvSpPr>
        <p:spPr>
          <a:xfrm>
            <a:off x="1" y="6126335"/>
            <a:ext cx="753035"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t>Slide </a:t>
            </a:r>
            <a:fld id="{D23974E0-43FB-4467-B60D-71F008879FB6}" type="slidenum">
              <a:rPr lang="en-US" sz="900" smtClean="0"/>
              <a:pPr algn="ctr"/>
              <a:t>‹#›</a:t>
            </a:fld>
            <a:endParaRPr lang="en-US" sz="900" dirty="0"/>
          </a:p>
        </p:txBody>
      </p:sp>
      <p:sp>
        <p:nvSpPr>
          <p:cNvPr id="7" name="Title 1">
            <a:extLst>
              <a:ext uri="{FF2B5EF4-FFF2-40B4-BE49-F238E27FC236}">
                <a16:creationId xmlns:a16="http://schemas.microsoft.com/office/drawing/2014/main" id="{91F3ACA2-4C76-44E5-96CB-D15181393AFD}"/>
              </a:ext>
            </a:extLst>
          </p:cNvPr>
          <p:cNvSpPr>
            <a:spLocks noGrp="1"/>
          </p:cNvSpPr>
          <p:nvPr>
            <p:ph type="title"/>
          </p:nvPr>
        </p:nvSpPr>
        <p:spPr>
          <a:xfrm>
            <a:off x="820503" y="52461"/>
            <a:ext cx="10515600" cy="915035"/>
          </a:xfrm>
        </p:spPr>
        <p:txBody>
          <a:bodyPr>
            <a:normAutofit/>
          </a:bodyPr>
          <a:lstStyle>
            <a:lvl1pPr>
              <a:defRPr sz="3000"/>
            </a:lvl1pPr>
          </a:lstStyle>
          <a:p>
            <a:r>
              <a:rPr lang="en-US"/>
              <a:t>Click to edit Master title style</a:t>
            </a:r>
            <a:endParaRPr lang="en-US" dirty="0"/>
          </a:p>
        </p:txBody>
      </p:sp>
      <p:sp>
        <p:nvSpPr>
          <p:cNvPr id="10" name="Vertical Text Placeholder 9"/>
          <p:cNvSpPr>
            <a:spLocks noGrp="1"/>
          </p:cNvSpPr>
          <p:nvPr>
            <p:ph type="body" orient="vert" sz="quarter" idx="10" hasCustomPrompt="1"/>
          </p:nvPr>
        </p:nvSpPr>
        <p:spPr>
          <a:xfrm rot="10800000">
            <a:off x="111127" y="1079504"/>
            <a:ext cx="534988" cy="4930775"/>
          </a:xfrm>
        </p:spPr>
        <p:txBody>
          <a:bodyPr vert="vert" anchor="ctr" anchorCtr="0">
            <a:normAutofit/>
          </a:bodyPr>
          <a:lstStyle>
            <a:lvl1pPr marL="0" indent="0" algn="ctr">
              <a:buNone/>
              <a:defRPr baseline="0">
                <a:solidFill>
                  <a:schemeClr val="bg1">
                    <a:lumMod val="85000"/>
                  </a:schemeClr>
                </a:solidFill>
              </a:defRPr>
            </a:lvl1pPr>
          </a:lstStyle>
          <a:p>
            <a:pPr lvl="0"/>
            <a:r>
              <a:rPr lang="en-US" dirty="0"/>
              <a:t>Click to Add Section Title</a:t>
            </a:r>
          </a:p>
        </p:txBody>
      </p:sp>
      <p:sp>
        <p:nvSpPr>
          <p:cNvPr id="11" name="Slide Number Placeholder 8">
            <a:extLst>
              <a:ext uri="{FF2B5EF4-FFF2-40B4-BE49-F238E27FC236}">
                <a16:creationId xmlns:a16="http://schemas.microsoft.com/office/drawing/2014/main" id="{0E031D02-CE2D-482D-9660-55485D6E9A8C}"/>
              </a:ext>
            </a:extLst>
          </p:cNvPr>
          <p:cNvSpPr>
            <a:spLocks noGrp="1"/>
          </p:cNvSpPr>
          <p:nvPr>
            <p:ph type="sldNum" sz="quarter" idx="12"/>
          </p:nvPr>
        </p:nvSpPr>
        <p:spPr>
          <a:xfrm>
            <a:off x="9448800" y="6492879"/>
            <a:ext cx="2743200" cy="365125"/>
          </a:xfrm>
        </p:spPr>
        <p:txBody>
          <a:bodyPr/>
          <a:lstStyle/>
          <a:p>
            <a:fld id="{4ADE0CFD-01BE-364D-933E-9BB6EAD6A48F}" type="slidenum">
              <a:rPr lang="en-US" smtClean="0"/>
              <a:t>‹#›</a:t>
            </a:fld>
            <a:endParaRPr lang="en-US"/>
          </a:p>
        </p:txBody>
      </p:sp>
    </p:spTree>
    <p:extLst>
      <p:ext uri="{BB962C8B-B14F-4D97-AF65-F5344CB8AC3E}">
        <p14:creationId xmlns:p14="http://schemas.microsoft.com/office/powerpoint/2010/main" val="819605884"/>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971EE-72DB-49FB-8EAF-672E712AB8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515A2C-50E9-45D1-8779-881D048ADB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1B22D-159B-45BE-9539-7D295C0EB322}"/>
              </a:ext>
            </a:extLst>
          </p:cNvPr>
          <p:cNvSpPr>
            <a:spLocks noGrp="1"/>
          </p:cNvSpPr>
          <p:nvPr>
            <p:ph type="dt" sz="half" idx="10"/>
          </p:nvPr>
        </p:nvSpPr>
        <p:spPr/>
        <p:txBody>
          <a:bodyPr/>
          <a:lstStyle/>
          <a:p>
            <a:fld id="{56715AFA-2278-45BE-9BB8-66AA298DE12E}" type="datetime1">
              <a:rPr lang="en-US" smtClean="0"/>
              <a:t>9/27/2020</a:t>
            </a:fld>
            <a:endParaRPr lang="en-US"/>
          </a:p>
        </p:txBody>
      </p:sp>
      <p:sp>
        <p:nvSpPr>
          <p:cNvPr id="5" name="Footer Placeholder 4">
            <a:extLst>
              <a:ext uri="{FF2B5EF4-FFF2-40B4-BE49-F238E27FC236}">
                <a16:creationId xmlns:a16="http://schemas.microsoft.com/office/drawing/2014/main" id="{625E9083-67AC-4C38-B802-0AFE8E61CA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49C29-36ED-46E9-94A2-E07C442FB5BD}"/>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557901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09A7-2A76-49F0-BA58-DE65A3F08D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BD6BDC-7FC2-4B89-BC55-3DD877A824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7690C3-ECDA-454B-970D-6B446DF926E9}"/>
              </a:ext>
            </a:extLst>
          </p:cNvPr>
          <p:cNvSpPr>
            <a:spLocks noGrp="1"/>
          </p:cNvSpPr>
          <p:nvPr>
            <p:ph type="dt" sz="half" idx="10"/>
          </p:nvPr>
        </p:nvSpPr>
        <p:spPr/>
        <p:txBody>
          <a:bodyPr/>
          <a:lstStyle/>
          <a:p>
            <a:fld id="{F66491D4-6AAD-4C73-B6FB-B3FAF9D8AD89}" type="datetime1">
              <a:rPr lang="en-US" smtClean="0"/>
              <a:t>9/27/2020</a:t>
            </a:fld>
            <a:endParaRPr lang="en-US"/>
          </a:p>
        </p:txBody>
      </p:sp>
      <p:sp>
        <p:nvSpPr>
          <p:cNvPr id="5" name="Footer Placeholder 4">
            <a:extLst>
              <a:ext uri="{FF2B5EF4-FFF2-40B4-BE49-F238E27FC236}">
                <a16:creationId xmlns:a16="http://schemas.microsoft.com/office/drawing/2014/main" id="{0EA9A0C0-020E-4B29-B2F4-95F2A5471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78FBC-73F2-4721-ABBA-9DB193A601E1}"/>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204411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DBC3A-A881-4A0B-86DD-8469C421FC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610126-2D5C-4265-99F7-A0F247ABC1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31F9AA-1863-4052-9DBC-7CD677B0A8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38FAB3-D3D6-4B67-96F0-A5519269550A}"/>
              </a:ext>
            </a:extLst>
          </p:cNvPr>
          <p:cNvSpPr>
            <a:spLocks noGrp="1"/>
          </p:cNvSpPr>
          <p:nvPr>
            <p:ph type="dt" sz="half" idx="10"/>
          </p:nvPr>
        </p:nvSpPr>
        <p:spPr/>
        <p:txBody>
          <a:bodyPr/>
          <a:lstStyle/>
          <a:p>
            <a:fld id="{4EFF9CE5-1C8F-4153-A839-611B21B023E4}" type="datetime1">
              <a:rPr lang="en-US" smtClean="0"/>
              <a:t>9/27/2020</a:t>
            </a:fld>
            <a:endParaRPr lang="en-US"/>
          </a:p>
        </p:txBody>
      </p:sp>
      <p:sp>
        <p:nvSpPr>
          <p:cNvPr id="6" name="Footer Placeholder 5">
            <a:extLst>
              <a:ext uri="{FF2B5EF4-FFF2-40B4-BE49-F238E27FC236}">
                <a16:creationId xmlns:a16="http://schemas.microsoft.com/office/drawing/2014/main" id="{049344D5-4ED6-4BCB-9DE1-1ACFCD7A8E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0F37D0-C3FE-4B0D-99B4-CF00084FA891}"/>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197454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16FCE-EB08-4C4D-8D24-F79C39EE87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C1B256-93A0-4DE6-9EE4-DBF9108B3B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9F1817-12FC-4D4F-A196-CD69343CA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A02B51-B32B-4F11-B383-DE219D2919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D2E4FF-7716-43C9-A16B-A8F89E00A2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93E562-7785-4D07-89B8-28A1CD9670A9}"/>
              </a:ext>
            </a:extLst>
          </p:cNvPr>
          <p:cNvSpPr>
            <a:spLocks noGrp="1"/>
          </p:cNvSpPr>
          <p:nvPr>
            <p:ph type="dt" sz="half" idx="10"/>
          </p:nvPr>
        </p:nvSpPr>
        <p:spPr/>
        <p:txBody>
          <a:bodyPr/>
          <a:lstStyle/>
          <a:p>
            <a:fld id="{D1D5F59F-65C3-4D9B-8FEB-3FB4BB7F0E94}" type="datetime1">
              <a:rPr lang="en-US" smtClean="0"/>
              <a:t>9/27/2020</a:t>
            </a:fld>
            <a:endParaRPr lang="en-US"/>
          </a:p>
        </p:txBody>
      </p:sp>
      <p:sp>
        <p:nvSpPr>
          <p:cNvPr id="8" name="Footer Placeholder 7">
            <a:extLst>
              <a:ext uri="{FF2B5EF4-FFF2-40B4-BE49-F238E27FC236}">
                <a16:creationId xmlns:a16="http://schemas.microsoft.com/office/drawing/2014/main" id="{9244FB6B-3A6E-4F5B-A0A0-D6D6F6D92E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51F3D7-F20F-4B34-B760-701D42DEE533}"/>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488969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B4E0-1499-4A66-B507-63E9C41720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CDBA1F-2115-4BD1-A454-AA3DB2EFF942}"/>
              </a:ext>
            </a:extLst>
          </p:cNvPr>
          <p:cNvSpPr>
            <a:spLocks noGrp="1"/>
          </p:cNvSpPr>
          <p:nvPr>
            <p:ph type="dt" sz="half" idx="10"/>
          </p:nvPr>
        </p:nvSpPr>
        <p:spPr/>
        <p:txBody>
          <a:bodyPr/>
          <a:lstStyle/>
          <a:p>
            <a:fld id="{F6CAB574-EC5F-4554-8242-A06965D84FA4}" type="datetime1">
              <a:rPr lang="en-US" smtClean="0"/>
              <a:t>9/27/2020</a:t>
            </a:fld>
            <a:endParaRPr lang="en-US"/>
          </a:p>
        </p:txBody>
      </p:sp>
      <p:sp>
        <p:nvSpPr>
          <p:cNvPr id="4" name="Footer Placeholder 3">
            <a:extLst>
              <a:ext uri="{FF2B5EF4-FFF2-40B4-BE49-F238E27FC236}">
                <a16:creationId xmlns:a16="http://schemas.microsoft.com/office/drawing/2014/main" id="{5C8B05E0-362B-4B5B-B93C-68FB01B708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D2B6C2-6C15-45D3-A3AB-AE700BE7E410}"/>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952768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7DC4FD-F74F-40E7-8D33-DF241A2BC45E}"/>
              </a:ext>
            </a:extLst>
          </p:cNvPr>
          <p:cNvSpPr>
            <a:spLocks noGrp="1"/>
          </p:cNvSpPr>
          <p:nvPr>
            <p:ph type="dt" sz="half" idx="10"/>
          </p:nvPr>
        </p:nvSpPr>
        <p:spPr/>
        <p:txBody>
          <a:bodyPr/>
          <a:lstStyle/>
          <a:p>
            <a:fld id="{DF16EA56-FAB1-4136-B5DE-81ABC0D18ACF}" type="datetime1">
              <a:rPr lang="en-US" smtClean="0"/>
              <a:t>9/27/2020</a:t>
            </a:fld>
            <a:endParaRPr lang="en-US"/>
          </a:p>
        </p:txBody>
      </p:sp>
      <p:sp>
        <p:nvSpPr>
          <p:cNvPr id="3" name="Footer Placeholder 2">
            <a:extLst>
              <a:ext uri="{FF2B5EF4-FFF2-40B4-BE49-F238E27FC236}">
                <a16:creationId xmlns:a16="http://schemas.microsoft.com/office/drawing/2014/main" id="{2C317DE4-C0A2-4422-AB66-1BFE2FC78B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8E5B34-510A-42EA-A57A-9316D761372C}"/>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1323937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BBDE-AAF4-4A40-A2DD-3FB0F825FD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11D65B-83CC-4629-96A9-4BEF4B2A3B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6DA65E-6084-4140-B768-874562C2AD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97A6B2-B410-46CD-8206-4F7F92DA7BA3}"/>
              </a:ext>
            </a:extLst>
          </p:cNvPr>
          <p:cNvSpPr>
            <a:spLocks noGrp="1"/>
          </p:cNvSpPr>
          <p:nvPr>
            <p:ph type="dt" sz="half" idx="10"/>
          </p:nvPr>
        </p:nvSpPr>
        <p:spPr/>
        <p:txBody>
          <a:bodyPr/>
          <a:lstStyle/>
          <a:p>
            <a:fld id="{B14718E3-C8D9-43C3-A1A9-0594D1A0CE4B}" type="datetime1">
              <a:rPr lang="en-US" smtClean="0"/>
              <a:t>9/27/2020</a:t>
            </a:fld>
            <a:endParaRPr lang="en-US"/>
          </a:p>
        </p:txBody>
      </p:sp>
      <p:sp>
        <p:nvSpPr>
          <p:cNvPr id="6" name="Footer Placeholder 5">
            <a:extLst>
              <a:ext uri="{FF2B5EF4-FFF2-40B4-BE49-F238E27FC236}">
                <a16:creationId xmlns:a16="http://schemas.microsoft.com/office/drawing/2014/main" id="{E404A898-6AB8-48C4-ACD0-6FE668763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5C97EA-A23B-4536-AE06-BC7282F47083}"/>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187848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1BDD-CC77-4D5F-931C-C0A095C300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F97780-67B8-4309-BECC-06714E1EF6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CA879C-E84E-4951-8014-F7E4C2BC8A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3108B0-6B71-4467-88C5-6A5AA1EA86B4}"/>
              </a:ext>
            </a:extLst>
          </p:cNvPr>
          <p:cNvSpPr>
            <a:spLocks noGrp="1"/>
          </p:cNvSpPr>
          <p:nvPr>
            <p:ph type="dt" sz="half" idx="10"/>
          </p:nvPr>
        </p:nvSpPr>
        <p:spPr/>
        <p:txBody>
          <a:bodyPr/>
          <a:lstStyle/>
          <a:p>
            <a:fld id="{0DE6ED1A-A03E-4CDE-AC37-A7A4889E9B2B}" type="datetime1">
              <a:rPr lang="en-US" smtClean="0"/>
              <a:t>9/27/2020</a:t>
            </a:fld>
            <a:endParaRPr lang="en-US"/>
          </a:p>
        </p:txBody>
      </p:sp>
      <p:sp>
        <p:nvSpPr>
          <p:cNvPr id="6" name="Footer Placeholder 5">
            <a:extLst>
              <a:ext uri="{FF2B5EF4-FFF2-40B4-BE49-F238E27FC236}">
                <a16:creationId xmlns:a16="http://schemas.microsoft.com/office/drawing/2014/main" id="{E003C5A8-7908-4FBA-A440-623BAFDF4D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9A5167-0267-4D18-9A27-FBF46E7F54E3}"/>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273041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4E4E7C-DE1C-4F27-AC30-E776464985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E8C877-EA3D-4031-A8DE-2011363FE4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DCEBA4-3E9C-4578-A7D2-F6294D61C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CC799587-9A5B-4860-87DA-B06BE76EF36F}" type="datetime1">
              <a:rPr lang="en-US" smtClean="0"/>
              <a:t>9/27/2020</a:t>
            </a:fld>
            <a:endParaRPr lang="en-US"/>
          </a:p>
        </p:txBody>
      </p:sp>
      <p:sp>
        <p:nvSpPr>
          <p:cNvPr id="5" name="Footer Placeholder 4">
            <a:extLst>
              <a:ext uri="{FF2B5EF4-FFF2-40B4-BE49-F238E27FC236}">
                <a16:creationId xmlns:a16="http://schemas.microsoft.com/office/drawing/2014/main" id="{6B7A438E-98AE-45C6-B6C1-EEAE7EC3AA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a:p>
        </p:txBody>
      </p:sp>
      <p:sp>
        <p:nvSpPr>
          <p:cNvPr id="6" name="Slide Number Placeholder 5">
            <a:extLst>
              <a:ext uri="{FF2B5EF4-FFF2-40B4-BE49-F238E27FC236}">
                <a16:creationId xmlns:a16="http://schemas.microsoft.com/office/drawing/2014/main" id="{AF580016-A0D8-401A-AB91-93763DAA09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A69CDD17-BE34-4BBB-B429-4315AF6F93C6}" type="slidenum">
              <a:rPr lang="en-US" smtClean="0"/>
              <a:pPr/>
              <a:t>‹#›</a:t>
            </a:fld>
            <a:endParaRPr lang="en-US"/>
          </a:p>
        </p:txBody>
      </p:sp>
    </p:spTree>
    <p:extLst>
      <p:ext uri="{BB962C8B-B14F-4D97-AF65-F5344CB8AC3E}">
        <p14:creationId xmlns:p14="http://schemas.microsoft.com/office/powerpoint/2010/main" val="2799993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hyperlink" Target="https://community.sparxsystems.com/community-resources/1043-sysml-1-4-reference-card"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hyperlink" Target="http://gclibrary.commons.gc.cuny.edu/2014/03/07/gc-wifi-library-access/" TargetMode="External"/><Relationship Id="rId4" Type="http://schemas.openxmlformats.org/officeDocument/2006/relationships/image" Target="../media/image42.jpe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hyperlink" Target="http://gclibrary.commons.gc.cuny.edu/2014/03/07/gc-wifi-library-access/" TargetMode="External"/><Relationship Id="rId4" Type="http://schemas.openxmlformats.org/officeDocument/2006/relationships/image" Target="../media/image42.jpe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3.emf"/></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testbedvideoedited.mp4" TargetMode="External"/><Relationship Id="rId1" Type="http://schemas.openxmlformats.org/officeDocument/2006/relationships/slideLayout" Target="../slideLayouts/slideLayout12.xml"/><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3274-25F8-4A63-80D0-9C7CED58F001}"/>
              </a:ext>
            </a:extLst>
          </p:cNvPr>
          <p:cNvSpPr>
            <a:spLocks noGrp="1"/>
          </p:cNvSpPr>
          <p:nvPr>
            <p:ph type="ctrTitle"/>
          </p:nvPr>
        </p:nvSpPr>
        <p:spPr/>
        <p:txBody>
          <a:bodyPr anchor="ctr">
            <a:noAutofit/>
          </a:bodyPr>
          <a:lstStyle/>
          <a:p>
            <a:r>
              <a:rPr lang="en-US" sz="3200" dirty="0"/>
              <a:t>Performance Estimation, Testing, and Control of Cyber-Physical Systems Employing Non-Ideal Communications Networks</a:t>
            </a:r>
            <a:endParaRPr lang="en-US" sz="1600" dirty="0"/>
          </a:p>
        </p:txBody>
      </p:sp>
      <p:sp>
        <p:nvSpPr>
          <p:cNvPr id="3" name="Subtitle 2">
            <a:extLst>
              <a:ext uri="{FF2B5EF4-FFF2-40B4-BE49-F238E27FC236}">
                <a16:creationId xmlns:a16="http://schemas.microsoft.com/office/drawing/2014/main" id="{F624770E-DDE9-457A-8863-B9C7F15CE81F}"/>
              </a:ext>
            </a:extLst>
          </p:cNvPr>
          <p:cNvSpPr>
            <a:spLocks noGrp="1"/>
          </p:cNvSpPr>
          <p:nvPr>
            <p:ph type="subTitle" idx="1"/>
          </p:nvPr>
        </p:nvSpPr>
        <p:spPr>
          <a:xfrm>
            <a:off x="1524000" y="3602037"/>
            <a:ext cx="9144000" cy="2300619"/>
          </a:xfrm>
        </p:spPr>
        <p:txBody>
          <a:bodyPr>
            <a:normAutofit fontScale="92500" lnSpcReduction="20000"/>
          </a:bodyPr>
          <a:lstStyle/>
          <a:p>
            <a:r>
              <a:rPr lang="en-US" dirty="0"/>
              <a:t>Richard Candell</a:t>
            </a:r>
          </a:p>
          <a:p>
            <a:r>
              <a:rPr lang="en-US" dirty="0"/>
              <a:t>PhD Thesis</a:t>
            </a:r>
          </a:p>
          <a:p>
            <a:r>
              <a:rPr lang="en-US" dirty="0"/>
              <a:t>28 September 2020</a:t>
            </a:r>
          </a:p>
          <a:p>
            <a:endParaRPr lang="en-US" dirty="0"/>
          </a:p>
          <a:p>
            <a:r>
              <a:rPr lang="en-US" dirty="0"/>
              <a:t>LIB Laboratory</a:t>
            </a:r>
          </a:p>
          <a:p>
            <a:r>
              <a:rPr lang="en-US" dirty="0"/>
              <a:t>University of Burgundy</a:t>
            </a:r>
          </a:p>
        </p:txBody>
      </p:sp>
    </p:spTree>
    <p:extLst>
      <p:ext uri="{BB962C8B-B14F-4D97-AF65-F5344CB8AC3E}">
        <p14:creationId xmlns:p14="http://schemas.microsoft.com/office/powerpoint/2010/main" val="1831399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1E6629-6702-45FD-BE23-C467E99657B0}"/>
              </a:ext>
            </a:extLst>
          </p:cNvPr>
          <p:cNvSpPr>
            <a:spLocks noGrp="1"/>
          </p:cNvSpPr>
          <p:nvPr>
            <p:ph type="title"/>
          </p:nvPr>
        </p:nvSpPr>
        <p:spPr/>
        <p:txBody>
          <a:bodyPr/>
          <a:lstStyle/>
          <a:p>
            <a:r>
              <a:rPr lang="en-US" dirty="0"/>
              <a:t>Introduction to Cyberphysical Systems in Smart Manufacturing</a:t>
            </a:r>
          </a:p>
        </p:txBody>
      </p:sp>
      <p:sp>
        <p:nvSpPr>
          <p:cNvPr id="5" name="Text Placeholder 4">
            <a:extLst>
              <a:ext uri="{FF2B5EF4-FFF2-40B4-BE49-F238E27FC236}">
                <a16:creationId xmlns:a16="http://schemas.microsoft.com/office/drawing/2014/main" id="{290933F8-E6AF-48AE-86B9-24D1431A33D7}"/>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
        <p:nvSpPr>
          <p:cNvPr id="3" name="Slide Number Placeholder 2">
            <a:extLst>
              <a:ext uri="{FF2B5EF4-FFF2-40B4-BE49-F238E27FC236}">
                <a16:creationId xmlns:a16="http://schemas.microsoft.com/office/drawing/2014/main" id="{48F3DD95-786A-44FB-88F6-ADC59024BA7C}"/>
              </a:ext>
            </a:extLst>
          </p:cNvPr>
          <p:cNvSpPr>
            <a:spLocks noGrp="1"/>
          </p:cNvSpPr>
          <p:nvPr>
            <p:ph type="sldNum" sz="quarter" idx="12"/>
          </p:nvPr>
        </p:nvSpPr>
        <p:spPr/>
        <p:txBody>
          <a:bodyPr/>
          <a:lstStyle/>
          <a:p>
            <a:fld id="{A69CDD17-BE34-4BBB-B429-4315AF6F93C6}" type="slidenum">
              <a:rPr lang="en-US" smtClean="0"/>
              <a:t>10</a:t>
            </a:fld>
            <a:endParaRPr lang="en-US"/>
          </a:p>
        </p:txBody>
      </p:sp>
      <p:sp>
        <p:nvSpPr>
          <p:cNvPr id="6" name="Content Placeholder 5">
            <a:extLst>
              <a:ext uri="{FF2B5EF4-FFF2-40B4-BE49-F238E27FC236}">
                <a16:creationId xmlns:a16="http://schemas.microsoft.com/office/drawing/2014/main" id="{21F9D112-D68F-4E94-B369-5B8261D07592}"/>
              </a:ext>
            </a:extLst>
          </p:cNvPr>
          <p:cNvSpPr txBox="1">
            <a:spLocks/>
          </p:cNvSpPr>
          <p:nvPr/>
        </p:nvSpPr>
        <p:spPr>
          <a:xfrm>
            <a:off x="844550" y="350837"/>
            <a:ext cx="5264150" cy="200501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imes New Roman" panose="02020603050405020304" pitchFamily="18" charset="0"/>
                <a:ea typeface="+mn-ea"/>
                <a:cs typeface="Times New Roman" panose="02020603050405020304"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imes New Roman" panose="02020603050405020304" pitchFamily="18" charset="0"/>
                <a:ea typeface="+mn-ea"/>
                <a:cs typeface="Times New Roman" panose="02020603050405020304" pitchFamily="18"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514350" indent="-514350">
              <a:buFont typeface="+mj-lt"/>
              <a:buAutoNum type="arabicPeriod"/>
            </a:pPr>
            <a:r>
              <a:rPr lang="en-US" sz="1400" dirty="0">
                <a:solidFill>
                  <a:schemeClr val="tx1"/>
                </a:solidFill>
              </a:rPr>
              <a:t>Thesis Context</a:t>
            </a:r>
          </a:p>
          <a:p>
            <a:pPr marL="514350" indent="-514350">
              <a:buFont typeface="+mj-lt"/>
              <a:buAutoNum type="arabicPeriod"/>
            </a:pPr>
            <a:r>
              <a:rPr lang="en-US" sz="1400" dirty="0">
                <a:solidFill>
                  <a:schemeClr val="accent1"/>
                </a:solidFill>
              </a:rPr>
              <a:t>Introduction to Cyberphysical Systems in Smart Manufacturing</a:t>
            </a:r>
          </a:p>
          <a:p>
            <a:pPr marL="514350" indent="-514350">
              <a:buFont typeface="+mj-lt"/>
              <a:buAutoNum type="arabicPeriod"/>
            </a:pPr>
            <a:r>
              <a:rPr lang="en-US" sz="1400" dirty="0">
                <a:solidFill>
                  <a:schemeClr val="tx1"/>
                </a:solidFill>
              </a:rPr>
              <a:t>Industrial Wireless Requirements</a:t>
            </a:r>
          </a:p>
          <a:p>
            <a:pPr marL="514350" indent="-514350">
              <a:buFont typeface="+mj-lt"/>
              <a:buAutoNum type="arabicPeriod"/>
            </a:pPr>
            <a:r>
              <a:rPr lang="en-US" sz="1400" dirty="0">
                <a:solidFill>
                  <a:schemeClr val="tx1"/>
                </a:solidFill>
              </a:rPr>
              <a:t>SysML: Workcell Architectural Decomposition and Analysis</a:t>
            </a:r>
          </a:p>
          <a:p>
            <a:pPr marL="514350" indent="-514350">
              <a:buFont typeface="+mj-lt"/>
              <a:buAutoNum type="arabicPeriod"/>
            </a:pPr>
            <a:r>
              <a:rPr lang="en-US" sz="1400" dirty="0">
                <a:solidFill>
                  <a:schemeClr val="tx1"/>
                </a:solidFill>
              </a:rPr>
              <a:t>Application of the Graph Databases to CPS Experiments</a:t>
            </a:r>
          </a:p>
          <a:p>
            <a:pPr marL="514350" indent="-514350">
              <a:buFont typeface="+mj-lt"/>
              <a:buAutoNum type="arabicPeriod"/>
            </a:pPr>
            <a:r>
              <a:rPr lang="en-US" sz="1400" dirty="0">
                <a:solidFill>
                  <a:schemeClr val="tx1"/>
                </a:solidFill>
              </a:rPr>
              <a:t>Machine Learning in a Robotic Force Seeking Application</a:t>
            </a:r>
          </a:p>
          <a:p>
            <a:pPr marL="514350" indent="-514350">
              <a:buFont typeface="+mj-lt"/>
              <a:buAutoNum type="arabicPeriod"/>
            </a:pPr>
            <a:r>
              <a:rPr lang="en-US" sz="1400" dirty="0">
                <a:solidFill>
                  <a:schemeClr val="tx1"/>
                </a:solidFill>
              </a:rPr>
              <a:t>Conclusion</a:t>
            </a:r>
          </a:p>
          <a:p>
            <a:pPr marL="514350" indent="-514350">
              <a:buFont typeface="+mj-lt"/>
              <a:buAutoNum type="arabicPeriod"/>
            </a:pPr>
            <a:endParaRPr lang="en-US" sz="1400" dirty="0">
              <a:solidFill>
                <a:schemeClr val="tx1"/>
              </a:solidFill>
            </a:endParaRPr>
          </a:p>
        </p:txBody>
      </p:sp>
    </p:spTree>
    <p:extLst>
      <p:ext uri="{BB962C8B-B14F-4D97-AF65-F5344CB8AC3E}">
        <p14:creationId xmlns:p14="http://schemas.microsoft.com/office/powerpoint/2010/main" val="2102086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B50AD4-591B-41A2-BF3D-7CFCB1BD3028}"/>
              </a:ext>
            </a:extLst>
          </p:cNvPr>
          <p:cNvSpPr>
            <a:spLocks noGrp="1"/>
          </p:cNvSpPr>
          <p:nvPr>
            <p:ph type="title"/>
          </p:nvPr>
        </p:nvSpPr>
        <p:spPr/>
        <p:txBody>
          <a:bodyPr/>
          <a:lstStyle/>
          <a:p>
            <a:r>
              <a:rPr lang="en-US"/>
              <a:t>History of World Industrialization </a:t>
            </a:r>
            <a:endParaRPr lang="en-US" dirty="0"/>
          </a:p>
        </p:txBody>
      </p:sp>
      <p:pic>
        <p:nvPicPr>
          <p:cNvPr id="7" name="Content Placeholder 6" descr="A picture containing diagram&#10;&#10;Description automatically generated">
            <a:extLst>
              <a:ext uri="{FF2B5EF4-FFF2-40B4-BE49-F238E27FC236}">
                <a16:creationId xmlns:a16="http://schemas.microsoft.com/office/drawing/2014/main" id="{355EBD96-8EA3-453D-BF57-D57AB2C46F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3533" y="1825625"/>
            <a:ext cx="8944934" cy="4351338"/>
          </a:xfrm>
        </p:spPr>
      </p:pic>
      <p:sp>
        <p:nvSpPr>
          <p:cNvPr id="3" name="Slide Number Placeholder 2">
            <a:extLst>
              <a:ext uri="{FF2B5EF4-FFF2-40B4-BE49-F238E27FC236}">
                <a16:creationId xmlns:a16="http://schemas.microsoft.com/office/drawing/2014/main" id="{9706AE1A-2073-4A9B-9017-BEE3207F1F5B}"/>
              </a:ext>
            </a:extLst>
          </p:cNvPr>
          <p:cNvSpPr>
            <a:spLocks noGrp="1"/>
          </p:cNvSpPr>
          <p:nvPr>
            <p:ph type="sldNum" sz="quarter" idx="12"/>
          </p:nvPr>
        </p:nvSpPr>
        <p:spPr/>
        <p:txBody>
          <a:bodyPr/>
          <a:lstStyle/>
          <a:p>
            <a:fld id="{A69CDD17-BE34-4BBB-B429-4315AF6F93C6}" type="slidenum">
              <a:rPr lang="en-US" smtClean="0"/>
              <a:t>11</a:t>
            </a:fld>
            <a:endParaRPr lang="en-US"/>
          </a:p>
        </p:txBody>
      </p:sp>
    </p:spTree>
    <p:extLst>
      <p:ext uri="{BB962C8B-B14F-4D97-AF65-F5344CB8AC3E}">
        <p14:creationId xmlns:p14="http://schemas.microsoft.com/office/powerpoint/2010/main" val="1469372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18F15-8F47-472B-A259-22A03F52DD68}"/>
              </a:ext>
            </a:extLst>
          </p:cNvPr>
          <p:cNvSpPr>
            <a:spLocks noGrp="1"/>
          </p:cNvSpPr>
          <p:nvPr>
            <p:ph type="title"/>
          </p:nvPr>
        </p:nvSpPr>
        <p:spPr/>
        <p:txBody>
          <a:bodyPr/>
          <a:lstStyle/>
          <a:p>
            <a:r>
              <a:rPr lang="en-US" dirty="0"/>
              <a:t>What is a Cyber-physical System? (CPS)</a:t>
            </a:r>
          </a:p>
        </p:txBody>
      </p:sp>
      <p:pic>
        <p:nvPicPr>
          <p:cNvPr id="5" name="Content Placeholder 4">
            <a:extLst>
              <a:ext uri="{FF2B5EF4-FFF2-40B4-BE49-F238E27FC236}">
                <a16:creationId xmlns:a16="http://schemas.microsoft.com/office/drawing/2014/main" id="{7452FBE3-1576-4901-9C9C-67736550D7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3990" y="2337084"/>
            <a:ext cx="9144019" cy="2743206"/>
          </a:xfrm>
        </p:spPr>
      </p:pic>
      <p:sp>
        <p:nvSpPr>
          <p:cNvPr id="3" name="TextBox 2">
            <a:extLst>
              <a:ext uri="{FF2B5EF4-FFF2-40B4-BE49-F238E27FC236}">
                <a16:creationId xmlns:a16="http://schemas.microsoft.com/office/drawing/2014/main" id="{8F9FCF64-2E6B-49D7-B156-27DC12A163EC}"/>
              </a:ext>
            </a:extLst>
          </p:cNvPr>
          <p:cNvSpPr txBox="1"/>
          <p:nvPr/>
        </p:nvSpPr>
        <p:spPr>
          <a:xfrm>
            <a:off x="1240536" y="5372897"/>
            <a:ext cx="3196743" cy="369332"/>
          </a:xfrm>
          <a:prstGeom prst="rect">
            <a:avLst/>
          </a:prstGeom>
          <a:solidFill>
            <a:schemeClr val="accent4">
              <a:lumMod val="20000"/>
              <a:lumOff val="80000"/>
            </a:schemeClr>
          </a:solidFill>
        </p:spPr>
        <p:txBody>
          <a:bodyPr wrap="square" rtlCol="0">
            <a:spAutoFit/>
          </a:bodyPr>
          <a:lstStyle/>
          <a:p>
            <a:pPr algn="ctr"/>
            <a:r>
              <a:rPr lang="en-US" dirty="0"/>
              <a:t>Operational Technology (OT)</a:t>
            </a:r>
          </a:p>
        </p:txBody>
      </p:sp>
      <p:cxnSp>
        <p:nvCxnSpPr>
          <p:cNvPr id="6" name="Straight Connector 5">
            <a:extLst>
              <a:ext uri="{FF2B5EF4-FFF2-40B4-BE49-F238E27FC236}">
                <a16:creationId xmlns:a16="http://schemas.microsoft.com/office/drawing/2014/main" id="{F68E3551-5287-428C-8DFD-9208AD223630}"/>
              </a:ext>
            </a:extLst>
          </p:cNvPr>
          <p:cNvCxnSpPr>
            <a:cxnSpLocks/>
          </p:cNvCxnSpPr>
          <p:nvPr/>
        </p:nvCxnSpPr>
        <p:spPr>
          <a:xfrm>
            <a:off x="4615890" y="2108410"/>
            <a:ext cx="0" cy="3718056"/>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6B8859-E8CC-48EE-ADCE-65BFCF383AA6}"/>
              </a:ext>
            </a:extLst>
          </p:cNvPr>
          <p:cNvSpPr txBox="1"/>
          <p:nvPr/>
        </p:nvSpPr>
        <p:spPr>
          <a:xfrm>
            <a:off x="6043578" y="5372897"/>
            <a:ext cx="3196743" cy="369332"/>
          </a:xfrm>
          <a:prstGeom prst="rect">
            <a:avLst/>
          </a:prstGeom>
          <a:solidFill>
            <a:schemeClr val="accent4">
              <a:lumMod val="20000"/>
              <a:lumOff val="80000"/>
            </a:schemeClr>
          </a:solidFill>
        </p:spPr>
        <p:txBody>
          <a:bodyPr wrap="square" rtlCol="0">
            <a:spAutoFit/>
          </a:bodyPr>
          <a:lstStyle/>
          <a:p>
            <a:pPr algn="ctr"/>
            <a:r>
              <a:rPr lang="en-US" dirty="0"/>
              <a:t>Information Technology (IT)</a:t>
            </a:r>
          </a:p>
        </p:txBody>
      </p:sp>
      <p:sp>
        <p:nvSpPr>
          <p:cNvPr id="7" name="Slide Number Placeholder 6">
            <a:extLst>
              <a:ext uri="{FF2B5EF4-FFF2-40B4-BE49-F238E27FC236}">
                <a16:creationId xmlns:a16="http://schemas.microsoft.com/office/drawing/2014/main" id="{752B1B41-C4F1-43A4-896C-EC5B97623348}"/>
              </a:ext>
            </a:extLst>
          </p:cNvPr>
          <p:cNvSpPr>
            <a:spLocks noGrp="1"/>
          </p:cNvSpPr>
          <p:nvPr>
            <p:ph type="sldNum" sz="quarter" idx="12"/>
          </p:nvPr>
        </p:nvSpPr>
        <p:spPr/>
        <p:txBody>
          <a:bodyPr/>
          <a:lstStyle/>
          <a:p>
            <a:fld id="{A69CDD17-BE34-4BBB-B429-4315AF6F93C6}" type="slidenum">
              <a:rPr lang="en-US" smtClean="0"/>
              <a:t>12</a:t>
            </a:fld>
            <a:endParaRPr lang="en-US"/>
          </a:p>
        </p:txBody>
      </p:sp>
    </p:spTree>
    <p:extLst>
      <p:ext uri="{BB962C8B-B14F-4D97-AF65-F5344CB8AC3E}">
        <p14:creationId xmlns:p14="http://schemas.microsoft.com/office/powerpoint/2010/main" val="1726613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D6935-D462-4ABF-8543-6EACE52C8F61}"/>
              </a:ext>
            </a:extLst>
          </p:cNvPr>
          <p:cNvSpPr>
            <a:spLocks noGrp="1"/>
          </p:cNvSpPr>
          <p:nvPr>
            <p:ph type="title"/>
          </p:nvPr>
        </p:nvSpPr>
        <p:spPr/>
        <p:txBody>
          <a:bodyPr/>
          <a:lstStyle/>
          <a:p>
            <a:r>
              <a:rPr lang="en-US" dirty="0"/>
              <a:t>CPS Concepts in Smart Manufacturing</a:t>
            </a:r>
          </a:p>
        </p:txBody>
      </p:sp>
      <p:sp>
        <p:nvSpPr>
          <p:cNvPr id="3" name="Content Placeholder 2">
            <a:extLst>
              <a:ext uri="{FF2B5EF4-FFF2-40B4-BE49-F238E27FC236}">
                <a16:creationId xmlns:a16="http://schemas.microsoft.com/office/drawing/2014/main" id="{494B3856-2DBA-4CF9-9114-DAC041ABC7E1}"/>
              </a:ext>
            </a:extLst>
          </p:cNvPr>
          <p:cNvSpPr>
            <a:spLocks noGrp="1"/>
          </p:cNvSpPr>
          <p:nvPr>
            <p:ph idx="1"/>
          </p:nvPr>
        </p:nvSpPr>
        <p:spPr/>
        <p:txBody>
          <a:bodyPr>
            <a:normAutofit/>
          </a:bodyPr>
          <a:lstStyle/>
          <a:p>
            <a:pPr>
              <a:buFont typeface="Wingdings" panose="05000000000000000000" pitchFamily="2" charset="2"/>
              <a:buChar char="v"/>
            </a:pPr>
            <a:r>
              <a:rPr lang="en-US" dirty="0"/>
              <a:t>Situationally-aware and state-aware automation systems </a:t>
            </a:r>
          </a:p>
          <a:p>
            <a:pPr>
              <a:buFont typeface="Wingdings" panose="05000000000000000000" pitchFamily="2" charset="2"/>
              <a:buChar char="v"/>
            </a:pPr>
            <a:r>
              <a:rPr lang="en-US" dirty="0"/>
              <a:t>Intelligence closer to the edge devices (or in the devices) </a:t>
            </a:r>
          </a:p>
          <a:p>
            <a:pPr>
              <a:buFont typeface="Wingdings" panose="05000000000000000000" pitchFamily="2" charset="2"/>
              <a:buChar char="v"/>
            </a:pPr>
            <a:r>
              <a:rPr lang="en-US" dirty="0"/>
              <a:t>Better test methods that include holistic perspective</a:t>
            </a:r>
          </a:p>
          <a:p>
            <a:pPr>
              <a:buFont typeface="Wingdings" panose="05000000000000000000" pitchFamily="2" charset="2"/>
              <a:buChar char="v"/>
            </a:pPr>
            <a:r>
              <a:rPr lang="en-US" dirty="0"/>
              <a:t>Better communications protocols (esp. for wireless)</a:t>
            </a:r>
          </a:p>
          <a:p>
            <a:pPr>
              <a:buFont typeface="Wingdings" panose="05000000000000000000" pitchFamily="2" charset="2"/>
              <a:buChar char="v"/>
            </a:pPr>
            <a:r>
              <a:rPr lang="en-US" dirty="0"/>
              <a:t>Requires high reliability and security</a:t>
            </a:r>
          </a:p>
        </p:txBody>
      </p:sp>
      <p:sp>
        <p:nvSpPr>
          <p:cNvPr id="5" name="Slide Number Placeholder 4">
            <a:extLst>
              <a:ext uri="{FF2B5EF4-FFF2-40B4-BE49-F238E27FC236}">
                <a16:creationId xmlns:a16="http://schemas.microsoft.com/office/drawing/2014/main" id="{D031ABBF-3942-40A6-9E3D-42FD778C1555}"/>
              </a:ext>
            </a:extLst>
          </p:cNvPr>
          <p:cNvSpPr>
            <a:spLocks noGrp="1"/>
          </p:cNvSpPr>
          <p:nvPr>
            <p:ph type="sldNum" sz="quarter" idx="12"/>
          </p:nvPr>
        </p:nvSpPr>
        <p:spPr/>
        <p:txBody>
          <a:bodyPr/>
          <a:lstStyle/>
          <a:p>
            <a:fld id="{A69CDD17-BE34-4BBB-B429-4315AF6F93C6}" type="slidenum">
              <a:rPr lang="en-US" smtClean="0"/>
              <a:t>13</a:t>
            </a:fld>
            <a:endParaRPr lang="en-US"/>
          </a:p>
        </p:txBody>
      </p:sp>
    </p:spTree>
    <p:extLst>
      <p:ext uri="{BB962C8B-B14F-4D97-AF65-F5344CB8AC3E}">
        <p14:creationId xmlns:p14="http://schemas.microsoft.com/office/powerpoint/2010/main" val="1508817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Industrial Wireless Requirements</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
        <p:nvSpPr>
          <p:cNvPr id="3" name="Slide Number Placeholder 2">
            <a:extLst>
              <a:ext uri="{FF2B5EF4-FFF2-40B4-BE49-F238E27FC236}">
                <a16:creationId xmlns:a16="http://schemas.microsoft.com/office/drawing/2014/main" id="{407AEF8C-7C2F-4EE0-8008-82187B503B92}"/>
              </a:ext>
            </a:extLst>
          </p:cNvPr>
          <p:cNvSpPr>
            <a:spLocks noGrp="1"/>
          </p:cNvSpPr>
          <p:nvPr>
            <p:ph type="sldNum" sz="quarter" idx="12"/>
          </p:nvPr>
        </p:nvSpPr>
        <p:spPr/>
        <p:txBody>
          <a:bodyPr/>
          <a:lstStyle/>
          <a:p>
            <a:fld id="{A69CDD17-BE34-4BBB-B429-4315AF6F93C6}" type="slidenum">
              <a:rPr lang="en-US" smtClean="0"/>
              <a:t>14</a:t>
            </a:fld>
            <a:endParaRPr lang="en-US"/>
          </a:p>
        </p:txBody>
      </p:sp>
      <p:sp>
        <p:nvSpPr>
          <p:cNvPr id="5" name="Content Placeholder 5">
            <a:extLst>
              <a:ext uri="{FF2B5EF4-FFF2-40B4-BE49-F238E27FC236}">
                <a16:creationId xmlns:a16="http://schemas.microsoft.com/office/drawing/2014/main" id="{C40F67DF-9D54-45A4-882B-DB4E926EDC6B}"/>
              </a:ext>
            </a:extLst>
          </p:cNvPr>
          <p:cNvSpPr txBox="1">
            <a:spLocks/>
          </p:cNvSpPr>
          <p:nvPr/>
        </p:nvSpPr>
        <p:spPr>
          <a:xfrm>
            <a:off x="844550" y="350837"/>
            <a:ext cx="5264150" cy="200501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imes New Roman" panose="02020603050405020304" pitchFamily="18" charset="0"/>
                <a:ea typeface="+mn-ea"/>
                <a:cs typeface="Times New Roman" panose="02020603050405020304"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imes New Roman" panose="02020603050405020304" pitchFamily="18" charset="0"/>
                <a:ea typeface="+mn-ea"/>
                <a:cs typeface="Times New Roman" panose="02020603050405020304" pitchFamily="18"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514350" indent="-514350">
              <a:buFont typeface="+mj-lt"/>
              <a:buAutoNum type="arabicPeriod"/>
            </a:pPr>
            <a:r>
              <a:rPr lang="en-US" sz="1400" dirty="0">
                <a:solidFill>
                  <a:schemeClr val="tx1"/>
                </a:solidFill>
              </a:rPr>
              <a:t>Thesis Context</a:t>
            </a:r>
          </a:p>
          <a:p>
            <a:pPr marL="514350" indent="-514350">
              <a:buFont typeface="+mj-lt"/>
              <a:buAutoNum type="arabicPeriod"/>
            </a:pPr>
            <a:r>
              <a:rPr lang="en-US" sz="1400" dirty="0">
                <a:solidFill>
                  <a:schemeClr val="tx1">
                    <a:lumMod val="95000"/>
                    <a:lumOff val="5000"/>
                  </a:schemeClr>
                </a:solidFill>
              </a:rPr>
              <a:t>Introduction to Cyberphysical Systems in Smart Manufacturing</a:t>
            </a:r>
          </a:p>
          <a:p>
            <a:pPr marL="514350" indent="-514350">
              <a:buFont typeface="+mj-lt"/>
              <a:buAutoNum type="arabicPeriod"/>
            </a:pPr>
            <a:r>
              <a:rPr lang="en-US" sz="1400" dirty="0">
                <a:solidFill>
                  <a:schemeClr val="accent1"/>
                </a:solidFill>
              </a:rPr>
              <a:t>Industrial Wireless Requirements</a:t>
            </a:r>
          </a:p>
          <a:p>
            <a:pPr marL="514350" indent="-514350">
              <a:buFont typeface="+mj-lt"/>
              <a:buAutoNum type="arabicPeriod"/>
            </a:pPr>
            <a:r>
              <a:rPr lang="en-US" sz="1400" dirty="0">
                <a:solidFill>
                  <a:schemeClr val="tx1"/>
                </a:solidFill>
              </a:rPr>
              <a:t>SysML: Workcell Architectural Decomposition and Analysis</a:t>
            </a:r>
          </a:p>
          <a:p>
            <a:pPr marL="514350" indent="-514350">
              <a:buFont typeface="+mj-lt"/>
              <a:buAutoNum type="arabicPeriod"/>
            </a:pPr>
            <a:r>
              <a:rPr lang="en-US" sz="1400" dirty="0">
                <a:solidFill>
                  <a:schemeClr val="tx1"/>
                </a:solidFill>
              </a:rPr>
              <a:t>Application of the Graph Databases to CPS Experiments</a:t>
            </a:r>
          </a:p>
          <a:p>
            <a:pPr marL="514350" indent="-514350">
              <a:buFont typeface="+mj-lt"/>
              <a:buAutoNum type="arabicPeriod"/>
            </a:pPr>
            <a:r>
              <a:rPr lang="en-US" sz="1400" dirty="0">
                <a:solidFill>
                  <a:schemeClr val="tx1"/>
                </a:solidFill>
              </a:rPr>
              <a:t>Machine Learning in a Robotic Force Seeking Application</a:t>
            </a:r>
          </a:p>
          <a:p>
            <a:pPr marL="514350" indent="-514350">
              <a:buFont typeface="+mj-lt"/>
              <a:buAutoNum type="arabicPeriod"/>
            </a:pPr>
            <a:r>
              <a:rPr lang="en-US" sz="1400" dirty="0">
                <a:solidFill>
                  <a:schemeClr val="tx1"/>
                </a:solidFill>
              </a:rPr>
              <a:t>Conclusion</a:t>
            </a:r>
          </a:p>
          <a:p>
            <a:pPr marL="514350" indent="-514350">
              <a:buFont typeface="+mj-lt"/>
              <a:buAutoNum type="arabicPeriod"/>
            </a:pPr>
            <a:endParaRPr lang="en-US" sz="1400" dirty="0">
              <a:solidFill>
                <a:schemeClr val="tx1"/>
              </a:solidFill>
            </a:endParaRPr>
          </a:p>
        </p:txBody>
      </p:sp>
    </p:spTree>
    <p:extLst>
      <p:ext uri="{BB962C8B-B14F-4D97-AF65-F5344CB8AC3E}">
        <p14:creationId xmlns:p14="http://schemas.microsoft.com/office/powerpoint/2010/main" val="3478027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CDAF6F-3EC5-42AC-A79A-6A2E3D7F6D52}"/>
              </a:ext>
            </a:extLst>
          </p:cNvPr>
          <p:cNvSpPr>
            <a:spLocks noGrp="1"/>
          </p:cNvSpPr>
          <p:nvPr>
            <p:ph type="title"/>
          </p:nvPr>
        </p:nvSpPr>
        <p:spPr/>
        <p:txBody>
          <a:bodyPr/>
          <a:lstStyle/>
          <a:p>
            <a:r>
              <a:rPr lang="en-US" dirty="0"/>
              <a:t>Analysis of Wireless User Requirements</a:t>
            </a:r>
          </a:p>
        </p:txBody>
      </p:sp>
      <p:sp>
        <p:nvSpPr>
          <p:cNvPr id="6" name="Content Placeholder 5">
            <a:extLst>
              <a:ext uri="{FF2B5EF4-FFF2-40B4-BE49-F238E27FC236}">
                <a16:creationId xmlns:a16="http://schemas.microsoft.com/office/drawing/2014/main" id="{539C2487-7D7C-4C1B-9F93-5988E2D49CAA}"/>
              </a:ext>
            </a:extLst>
          </p:cNvPr>
          <p:cNvSpPr>
            <a:spLocks noGrp="1"/>
          </p:cNvSpPr>
          <p:nvPr>
            <p:ph idx="1"/>
          </p:nvPr>
        </p:nvSpPr>
        <p:spPr>
          <a:xfrm>
            <a:off x="838200" y="1825625"/>
            <a:ext cx="5419299" cy="4351338"/>
          </a:xfrm>
        </p:spPr>
        <p:txBody>
          <a:bodyPr>
            <a:normAutofit fontScale="92500" lnSpcReduction="10000"/>
          </a:bodyPr>
          <a:lstStyle/>
          <a:p>
            <a:r>
              <a:rPr lang="en-US" dirty="0"/>
              <a:t>Problem Space Evaluation</a:t>
            </a:r>
          </a:p>
          <a:p>
            <a:r>
              <a:rPr lang="en-US" dirty="0"/>
              <a:t>Requirements Sources:</a:t>
            </a:r>
          </a:p>
          <a:p>
            <a:pPr lvl="1"/>
            <a:r>
              <a:rPr lang="en-US" dirty="0"/>
              <a:t>NIST IWS Technical Working Group</a:t>
            </a:r>
          </a:p>
          <a:p>
            <a:pPr lvl="1"/>
            <a:r>
              <a:rPr lang="en-US" dirty="0"/>
              <a:t>Two (2) IEEE IES Workshops</a:t>
            </a:r>
          </a:p>
          <a:p>
            <a:pPr lvl="1"/>
            <a:r>
              <a:rPr lang="en-US" dirty="0"/>
              <a:t>ISA 100 User Requirements</a:t>
            </a:r>
          </a:p>
          <a:p>
            <a:pPr lvl="1"/>
            <a:r>
              <a:rPr lang="en-US" dirty="0"/>
              <a:t>ETSI Report TR 103 588 </a:t>
            </a:r>
          </a:p>
          <a:p>
            <a:pPr lvl="1"/>
            <a:r>
              <a:rPr lang="en-US" dirty="0"/>
              <a:t>Academic papers</a:t>
            </a:r>
          </a:p>
          <a:p>
            <a:r>
              <a:rPr lang="en-US" dirty="0"/>
              <a:t>Outputs</a:t>
            </a:r>
          </a:p>
          <a:p>
            <a:pPr lvl="1"/>
            <a:r>
              <a:rPr lang="en-US" dirty="0"/>
              <a:t>Mapping of existing wireless technology to cover requirements</a:t>
            </a:r>
          </a:p>
          <a:p>
            <a:pPr lvl="1"/>
            <a:r>
              <a:rPr lang="en-US" dirty="0"/>
              <a:t>New consolidated requirements report by NIST</a:t>
            </a:r>
          </a:p>
        </p:txBody>
      </p:sp>
      <p:sp>
        <p:nvSpPr>
          <p:cNvPr id="4" name="Slide Number Placeholder 3">
            <a:extLst>
              <a:ext uri="{FF2B5EF4-FFF2-40B4-BE49-F238E27FC236}">
                <a16:creationId xmlns:a16="http://schemas.microsoft.com/office/drawing/2014/main" id="{73EC28BD-9977-45FF-AB95-99C99FA74A5A}"/>
              </a:ext>
            </a:extLst>
          </p:cNvPr>
          <p:cNvSpPr>
            <a:spLocks noGrp="1"/>
          </p:cNvSpPr>
          <p:nvPr>
            <p:ph type="sldNum" sz="quarter" idx="12"/>
          </p:nvPr>
        </p:nvSpPr>
        <p:spPr/>
        <p:txBody>
          <a:bodyPr/>
          <a:lstStyle/>
          <a:p>
            <a:fld id="{A69CDD17-BE34-4BBB-B429-4315AF6F93C6}" type="slidenum">
              <a:rPr lang="en-US" smtClean="0"/>
              <a:t>15</a:t>
            </a:fld>
            <a:endParaRPr lang="en-US"/>
          </a:p>
        </p:txBody>
      </p:sp>
      <p:pic>
        <p:nvPicPr>
          <p:cNvPr id="8" name="Picture 7" descr="Diagram&#10;&#10;Description automatically generated">
            <a:extLst>
              <a:ext uri="{FF2B5EF4-FFF2-40B4-BE49-F238E27FC236}">
                <a16:creationId xmlns:a16="http://schemas.microsoft.com/office/drawing/2014/main" id="{5E42206F-43A8-4BDC-A7D9-202080123249}"/>
              </a:ext>
            </a:extLst>
          </p:cNvPr>
          <p:cNvPicPr>
            <a:picLocks noChangeAspect="1"/>
          </p:cNvPicPr>
          <p:nvPr/>
        </p:nvPicPr>
        <p:blipFill rotWithShape="1">
          <a:blip r:embed="rId3">
            <a:extLst>
              <a:ext uri="{28A0092B-C50C-407E-A947-70E740481C1C}">
                <a14:useLocalDpi xmlns:a14="http://schemas.microsoft.com/office/drawing/2010/main" val="0"/>
              </a:ext>
            </a:extLst>
          </a:blip>
          <a:srcRect l="15560" t="14328" r="15541" b="14030"/>
          <a:stretch/>
        </p:blipFill>
        <p:spPr>
          <a:xfrm>
            <a:off x="6473363" y="2308229"/>
            <a:ext cx="4606119" cy="2694074"/>
          </a:xfrm>
          <a:prstGeom prst="rect">
            <a:avLst/>
          </a:prstGeom>
        </p:spPr>
      </p:pic>
    </p:spTree>
    <p:extLst>
      <p:ext uri="{BB962C8B-B14F-4D97-AF65-F5344CB8AC3E}">
        <p14:creationId xmlns:p14="http://schemas.microsoft.com/office/powerpoint/2010/main" val="1171171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D8640D7F-F434-408F-953C-6F544698146B}"/>
              </a:ext>
            </a:extLst>
          </p:cNvPr>
          <p:cNvSpPr>
            <a:spLocks noGrp="1"/>
          </p:cNvSpPr>
          <p:nvPr>
            <p:ph type="title"/>
          </p:nvPr>
        </p:nvSpPr>
        <p:spPr>
          <a:xfrm>
            <a:off x="1146879" y="998002"/>
            <a:ext cx="3182940" cy="1471959"/>
          </a:xfrm>
        </p:spPr>
        <p:txBody>
          <a:bodyPr vert="horz" lIns="91440" tIns="45720" rIns="91440" bIns="45720" rtlCol="0" anchor="ctr">
            <a:normAutofit/>
          </a:bodyPr>
          <a:lstStyle/>
          <a:p>
            <a:r>
              <a:rPr lang="en-US" sz="3100" kern="1200" dirty="0">
                <a:solidFill>
                  <a:srgbClr val="FFFFFF"/>
                </a:solidFill>
                <a:latin typeface="+mj-lt"/>
                <a:ea typeface="+mj-ea"/>
                <a:cs typeface="+mj-cs"/>
              </a:rPr>
              <a:t>Mapping Wireless to Use Cases</a:t>
            </a:r>
          </a:p>
        </p:txBody>
      </p:sp>
      <p:sp>
        <p:nvSpPr>
          <p:cNvPr id="20" name="Content Placeholder 8">
            <a:extLst>
              <a:ext uri="{FF2B5EF4-FFF2-40B4-BE49-F238E27FC236}">
                <a16:creationId xmlns:a16="http://schemas.microsoft.com/office/drawing/2014/main" id="{1AD32B8E-ADF8-40ED-88DB-1628B0DDF731}"/>
              </a:ext>
            </a:extLst>
          </p:cNvPr>
          <p:cNvSpPr>
            <a:spLocks noGrp="1"/>
          </p:cNvSpPr>
          <p:nvPr>
            <p:ph sz="half" idx="1"/>
          </p:nvPr>
        </p:nvSpPr>
        <p:spPr>
          <a:xfrm>
            <a:off x="1139635" y="2546161"/>
            <a:ext cx="3200451" cy="2985929"/>
          </a:xfrm>
        </p:spPr>
        <p:txBody>
          <a:bodyPr vert="horz" lIns="91440" tIns="45720" rIns="91440" bIns="45720" rtlCol="0" anchor="t">
            <a:normAutofit/>
          </a:bodyPr>
          <a:lstStyle/>
          <a:p>
            <a:r>
              <a:rPr lang="en-US" sz="1700">
                <a:solidFill>
                  <a:srgbClr val="FEFFFF"/>
                </a:solidFill>
                <a:latin typeface="+mn-lt"/>
                <a:cs typeface="+mn-cs"/>
              </a:rPr>
              <a:t>Flow-based</a:t>
            </a:r>
          </a:p>
          <a:p>
            <a:r>
              <a:rPr lang="en-US" sz="1700">
                <a:solidFill>
                  <a:srgbClr val="FEFFFF"/>
                </a:solidFill>
                <a:latin typeface="+mn-lt"/>
                <a:cs typeface="+mn-cs"/>
              </a:rPr>
              <a:t>Job-based</a:t>
            </a:r>
          </a:p>
          <a:p>
            <a:r>
              <a:rPr lang="en-US" sz="1700">
                <a:solidFill>
                  <a:srgbClr val="FEFFFF"/>
                </a:solidFill>
                <a:latin typeface="+mn-lt"/>
                <a:cs typeface="+mn-cs"/>
              </a:rPr>
              <a:t>Safety</a:t>
            </a:r>
          </a:p>
          <a:p>
            <a:r>
              <a:rPr lang="en-US" sz="1700">
                <a:solidFill>
                  <a:srgbClr val="FEFFFF"/>
                </a:solidFill>
                <a:latin typeface="+mn-lt"/>
                <a:cs typeface="+mn-cs"/>
              </a:rPr>
              <a:t>Back-haul</a:t>
            </a:r>
          </a:p>
          <a:p>
            <a:r>
              <a:rPr lang="en-US" sz="1700">
                <a:solidFill>
                  <a:srgbClr val="FEFFFF"/>
                </a:solidFill>
                <a:latin typeface="+mn-lt"/>
                <a:cs typeface="+mn-cs"/>
              </a:rPr>
              <a:t>Tracking</a:t>
            </a:r>
          </a:p>
          <a:p>
            <a:r>
              <a:rPr lang="en-US" sz="1700">
                <a:solidFill>
                  <a:srgbClr val="FEFFFF"/>
                </a:solidFill>
                <a:latin typeface="+mn-lt"/>
                <a:cs typeface="+mn-cs"/>
              </a:rPr>
              <a:t>Security</a:t>
            </a:r>
          </a:p>
          <a:p>
            <a:r>
              <a:rPr lang="en-US" sz="1700">
                <a:solidFill>
                  <a:srgbClr val="FEFFFF"/>
                </a:solidFill>
                <a:latin typeface="+mn-lt"/>
                <a:cs typeface="+mn-cs"/>
              </a:rPr>
              <a:t>Remote Control</a:t>
            </a:r>
          </a:p>
          <a:p>
            <a:r>
              <a:rPr lang="en-US" sz="1700">
                <a:solidFill>
                  <a:srgbClr val="FEFFFF"/>
                </a:solidFill>
                <a:latin typeface="+mn-lt"/>
                <a:cs typeface="+mn-cs"/>
              </a:rPr>
              <a:t>Maintenance</a:t>
            </a:r>
          </a:p>
        </p:txBody>
      </p:sp>
      <p:pic>
        <p:nvPicPr>
          <p:cNvPr id="2" name="Content Placeholder 1">
            <a:extLst>
              <a:ext uri="{FF2B5EF4-FFF2-40B4-BE49-F238E27FC236}">
                <a16:creationId xmlns:a16="http://schemas.microsoft.com/office/drawing/2014/main" id="{4E91E709-DC58-4A6A-A47B-6375F53AB242}"/>
              </a:ext>
            </a:extLst>
          </p:cNvPr>
          <p:cNvPicPr>
            <a:picLocks noChangeAspect="1"/>
          </p:cNvPicPr>
          <p:nvPr/>
        </p:nvPicPr>
        <p:blipFill>
          <a:blip r:embed="rId3"/>
          <a:stretch>
            <a:fillRect/>
          </a:stretch>
        </p:blipFill>
        <p:spPr>
          <a:xfrm>
            <a:off x="4998268" y="155448"/>
            <a:ext cx="6790217" cy="6262690"/>
          </a:xfrm>
          <a:prstGeom prst="rect">
            <a:avLst/>
          </a:prstGeom>
        </p:spPr>
      </p:pic>
      <p:sp>
        <p:nvSpPr>
          <p:cNvPr id="5" name="Slide Number Placeholder 4">
            <a:extLst>
              <a:ext uri="{FF2B5EF4-FFF2-40B4-BE49-F238E27FC236}">
                <a16:creationId xmlns:a16="http://schemas.microsoft.com/office/drawing/2014/main" id="{0CD1E9BA-182E-4C98-94BD-E68D9A21ADF3}"/>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A69CDD17-BE34-4BBB-B429-4315AF6F93C6}" type="slidenum">
              <a:rPr lang="en-US" sz="1000">
                <a:latin typeface="+mn-lt"/>
                <a:cs typeface="+mn-cs"/>
              </a:rPr>
              <a:pPr>
                <a:spcAft>
                  <a:spcPts val="600"/>
                </a:spcAft>
              </a:pPr>
              <a:t>16</a:t>
            </a:fld>
            <a:endParaRPr lang="en-US" sz="1000">
              <a:latin typeface="+mn-lt"/>
              <a:cs typeface="+mn-cs"/>
            </a:endParaRPr>
          </a:p>
        </p:txBody>
      </p:sp>
    </p:spTree>
    <p:extLst>
      <p:ext uri="{BB962C8B-B14F-4D97-AF65-F5344CB8AC3E}">
        <p14:creationId xmlns:p14="http://schemas.microsoft.com/office/powerpoint/2010/main" val="2498881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A1C8CC-0C98-4FC8-8BAB-41C27B283B8A}"/>
              </a:ext>
            </a:extLst>
          </p:cNvPr>
          <p:cNvSpPr>
            <a:spLocks noGrp="1"/>
          </p:cNvSpPr>
          <p:nvPr>
            <p:ph type="title"/>
          </p:nvPr>
        </p:nvSpPr>
        <p:spPr>
          <a:xfrm>
            <a:off x="838200" y="136525"/>
            <a:ext cx="10515600" cy="1325563"/>
          </a:xfrm>
        </p:spPr>
        <p:txBody>
          <a:bodyPr>
            <a:normAutofit/>
          </a:bodyPr>
          <a:lstStyle/>
          <a:p>
            <a:pPr algn="ctr"/>
            <a:r>
              <a:rPr lang="en-US" sz="2800" dirty="0"/>
              <a:t>Our Perspective on Wireless User Requirements</a:t>
            </a:r>
          </a:p>
        </p:txBody>
      </p:sp>
      <p:sp>
        <p:nvSpPr>
          <p:cNvPr id="10" name="Slide Number Placeholder 9">
            <a:extLst>
              <a:ext uri="{FF2B5EF4-FFF2-40B4-BE49-F238E27FC236}">
                <a16:creationId xmlns:a16="http://schemas.microsoft.com/office/drawing/2014/main" id="{87A0D1A4-4CD6-49C0-9725-A5A28FA1A591}"/>
              </a:ext>
            </a:extLst>
          </p:cNvPr>
          <p:cNvSpPr>
            <a:spLocks noGrp="1"/>
          </p:cNvSpPr>
          <p:nvPr>
            <p:ph type="sldNum" sz="quarter" idx="12"/>
          </p:nvPr>
        </p:nvSpPr>
        <p:spPr/>
        <p:txBody>
          <a:bodyPr/>
          <a:lstStyle/>
          <a:p>
            <a:fld id="{61B83EEE-7A84-4698-BB00-D768C7CFD02D}" type="slidenum">
              <a:rPr lang="en-US" smtClean="0"/>
              <a:t>17</a:t>
            </a:fld>
            <a:endParaRPr lang="en-US"/>
          </a:p>
        </p:txBody>
      </p:sp>
      <p:sp>
        <p:nvSpPr>
          <p:cNvPr id="2" name="Rectangle 1">
            <a:extLst>
              <a:ext uri="{FF2B5EF4-FFF2-40B4-BE49-F238E27FC236}">
                <a16:creationId xmlns:a16="http://schemas.microsoft.com/office/drawing/2014/main" id="{DDED02CE-8C48-4C08-B95D-AC0C7950286A}"/>
              </a:ext>
            </a:extLst>
          </p:cNvPr>
          <p:cNvSpPr/>
          <p:nvPr/>
        </p:nvSpPr>
        <p:spPr>
          <a:xfrm>
            <a:off x="2619104" y="5833130"/>
            <a:ext cx="6953792" cy="52322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400" dirty="0"/>
              <a:t>K. R. Montgomery, R. Candell, Y. Liu, M. T. Hany, "Wireless User Requirements for the Factory Workcell" Advanced Manufacturing Series, NIST AMS 300-8, October 2, 2019</a:t>
            </a:r>
          </a:p>
        </p:txBody>
      </p:sp>
      <p:graphicFrame>
        <p:nvGraphicFramePr>
          <p:cNvPr id="13" name="Table 12">
            <a:extLst>
              <a:ext uri="{FF2B5EF4-FFF2-40B4-BE49-F238E27FC236}">
                <a16:creationId xmlns:a16="http://schemas.microsoft.com/office/drawing/2014/main" id="{358EE174-66D3-480F-8D6C-2622CAAB512B}"/>
              </a:ext>
            </a:extLst>
          </p:cNvPr>
          <p:cNvGraphicFramePr>
            <a:graphicFrameLocks noGrp="1"/>
          </p:cNvGraphicFramePr>
          <p:nvPr>
            <p:extLst>
              <p:ext uri="{D42A27DB-BD31-4B8C-83A1-F6EECF244321}">
                <p14:modId xmlns:p14="http://schemas.microsoft.com/office/powerpoint/2010/main" val="2900929258"/>
              </p:ext>
            </p:extLst>
          </p:nvPr>
        </p:nvGraphicFramePr>
        <p:xfrm>
          <a:off x="1966869" y="1256607"/>
          <a:ext cx="8001131" cy="4344786"/>
        </p:xfrm>
        <a:graphic>
          <a:graphicData uri="http://schemas.openxmlformats.org/drawingml/2006/table">
            <a:tbl>
              <a:tblPr firstRow="1" firstCol="1" bandRow="1">
                <a:tableStyleId>{5C22544A-7EE6-4342-B048-85BDC9FD1C3A}</a:tableStyleId>
              </a:tblPr>
              <a:tblGrid>
                <a:gridCol w="1260979">
                  <a:extLst>
                    <a:ext uri="{9D8B030D-6E8A-4147-A177-3AD203B41FA5}">
                      <a16:colId xmlns:a16="http://schemas.microsoft.com/office/drawing/2014/main" val="2397706151"/>
                    </a:ext>
                  </a:extLst>
                </a:gridCol>
                <a:gridCol w="1126559">
                  <a:extLst>
                    <a:ext uri="{9D8B030D-6E8A-4147-A177-3AD203B41FA5}">
                      <a16:colId xmlns:a16="http://schemas.microsoft.com/office/drawing/2014/main" val="3633990093"/>
                    </a:ext>
                  </a:extLst>
                </a:gridCol>
                <a:gridCol w="1201769">
                  <a:extLst>
                    <a:ext uri="{9D8B030D-6E8A-4147-A177-3AD203B41FA5}">
                      <a16:colId xmlns:a16="http://schemas.microsoft.com/office/drawing/2014/main" val="1360305530"/>
                    </a:ext>
                  </a:extLst>
                </a:gridCol>
                <a:gridCol w="1201769">
                  <a:extLst>
                    <a:ext uri="{9D8B030D-6E8A-4147-A177-3AD203B41FA5}">
                      <a16:colId xmlns:a16="http://schemas.microsoft.com/office/drawing/2014/main" val="391724405"/>
                    </a:ext>
                  </a:extLst>
                </a:gridCol>
                <a:gridCol w="1101857">
                  <a:extLst>
                    <a:ext uri="{9D8B030D-6E8A-4147-A177-3AD203B41FA5}">
                      <a16:colId xmlns:a16="http://schemas.microsoft.com/office/drawing/2014/main" val="523273465"/>
                    </a:ext>
                  </a:extLst>
                </a:gridCol>
                <a:gridCol w="1071418">
                  <a:extLst>
                    <a:ext uri="{9D8B030D-6E8A-4147-A177-3AD203B41FA5}">
                      <a16:colId xmlns:a16="http://schemas.microsoft.com/office/drawing/2014/main" val="3015693759"/>
                    </a:ext>
                  </a:extLst>
                </a:gridCol>
                <a:gridCol w="1036780">
                  <a:extLst>
                    <a:ext uri="{9D8B030D-6E8A-4147-A177-3AD203B41FA5}">
                      <a16:colId xmlns:a16="http://schemas.microsoft.com/office/drawing/2014/main" val="1123888810"/>
                    </a:ext>
                  </a:extLst>
                </a:gridCol>
              </a:tblGrid>
              <a:tr h="1035249">
                <a:tc gridSpan="2">
                  <a:txBody>
                    <a:bodyPr/>
                    <a:lstStyle/>
                    <a:p>
                      <a:pPr marL="0" marR="0">
                        <a:lnSpc>
                          <a:spcPct val="107000"/>
                        </a:lnSpc>
                        <a:spcBef>
                          <a:spcPts val="0"/>
                        </a:spcBef>
                        <a:spcAft>
                          <a:spcPts val="900"/>
                        </a:spcAft>
                      </a:pPr>
                      <a:r>
                        <a:rPr lang="en-US" sz="1400" dirty="0">
                          <a:effectLst/>
                          <a:latin typeface="Times New Roman" panose="02020603050405020304" pitchFamily="18" charset="0"/>
                          <a:cs typeface="Times New Roman" panose="02020603050405020304" pitchFamily="18" charset="0"/>
                        </a:rPr>
                        <a:t>User Requirement</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marR="0">
                        <a:lnSpc>
                          <a:spcPct val="107000"/>
                        </a:lnSpc>
                        <a:spcBef>
                          <a:spcPts val="0"/>
                        </a:spcBef>
                        <a:spcAft>
                          <a:spcPts val="900"/>
                        </a:spcAft>
                      </a:pPr>
                      <a:r>
                        <a:rPr lang="en-US" sz="1400" dirty="0">
                          <a:effectLst/>
                          <a:latin typeface="Times New Roman" panose="02020603050405020304" pitchFamily="18" charset="0"/>
                          <a:cs typeface="Times New Roman" panose="02020603050405020304" pitchFamily="18" charset="0"/>
                        </a:rPr>
                        <a:t>Class 0:</a:t>
                      </a:r>
                      <a:br>
                        <a:rPr lang="en-US" sz="1400" dirty="0">
                          <a:effectLst/>
                          <a:latin typeface="Times New Roman" panose="02020603050405020304" pitchFamily="18" charset="0"/>
                          <a:cs typeface="Times New Roman" panose="02020603050405020304" pitchFamily="18" charset="0"/>
                        </a:rPr>
                      </a:br>
                      <a:r>
                        <a:rPr lang="en-US" sz="1400" dirty="0">
                          <a:effectLst/>
                          <a:latin typeface="Times New Roman" panose="02020603050405020304" pitchFamily="18" charset="0"/>
                          <a:cs typeface="Times New Roman" panose="02020603050405020304" pitchFamily="18" charset="0"/>
                        </a:rPr>
                        <a:t>Safety</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900"/>
                        </a:spcAft>
                      </a:pPr>
                      <a:r>
                        <a:rPr lang="en-US" sz="1400">
                          <a:effectLst/>
                          <a:latin typeface="Times New Roman" panose="02020603050405020304" pitchFamily="18" charset="0"/>
                          <a:cs typeface="Times New Roman" panose="02020603050405020304" pitchFamily="18" charset="0"/>
                        </a:rPr>
                        <a:t>Class 1:</a:t>
                      </a:r>
                      <a:br>
                        <a:rPr lang="en-US" sz="1400">
                          <a:effectLst/>
                          <a:latin typeface="Times New Roman" panose="02020603050405020304" pitchFamily="18" charset="0"/>
                          <a:cs typeface="Times New Roman" panose="02020603050405020304" pitchFamily="18" charset="0"/>
                        </a:rPr>
                      </a:br>
                      <a:r>
                        <a:rPr lang="en-US" sz="1400">
                          <a:effectLst/>
                          <a:latin typeface="Times New Roman" panose="02020603050405020304" pitchFamily="18" charset="0"/>
                          <a:cs typeface="Times New Roman" panose="02020603050405020304" pitchFamily="18" charset="0"/>
                        </a:rPr>
                        <a:t>Closed Loop Regulatory Control</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900"/>
                        </a:spcAft>
                      </a:pPr>
                      <a:r>
                        <a:rPr lang="en-US" sz="1400">
                          <a:effectLst/>
                          <a:latin typeface="Times New Roman" panose="02020603050405020304" pitchFamily="18" charset="0"/>
                          <a:cs typeface="Times New Roman" panose="02020603050405020304" pitchFamily="18" charset="0"/>
                        </a:rPr>
                        <a:t>Class 2:</a:t>
                      </a:r>
                      <a:br>
                        <a:rPr lang="en-US" sz="1400">
                          <a:effectLst/>
                          <a:latin typeface="Times New Roman" panose="02020603050405020304" pitchFamily="18" charset="0"/>
                          <a:cs typeface="Times New Roman" panose="02020603050405020304" pitchFamily="18" charset="0"/>
                        </a:rPr>
                      </a:br>
                      <a:r>
                        <a:rPr lang="en-US" sz="1400">
                          <a:effectLst/>
                          <a:latin typeface="Times New Roman" panose="02020603050405020304" pitchFamily="18" charset="0"/>
                          <a:cs typeface="Times New Roman" panose="02020603050405020304" pitchFamily="18" charset="0"/>
                        </a:rPr>
                        <a:t>Closed Loop Supervisory Control</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900"/>
                        </a:spcAft>
                      </a:pPr>
                      <a:r>
                        <a:rPr lang="en-US" sz="1400" dirty="0">
                          <a:effectLst/>
                          <a:latin typeface="Times New Roman" panose="02020603050405020304" pitchFamily="18" charset="0"/>
                          <a:cs typeface="Times New Roman" panose="02020603050405020304" pitchFamily="18" charset="0"/>
                        </a:rPr>
                        <a:t>Class 3:</a:t>
                      </a:r>
                      <a:br>
                        <a:rPr lang="en-US" sz="1400" dirty="0">
                          <a:effectLst/>
                          <a:latin typeface="Times New Roman" panose="02020603050405020304" pitchFamily="18" charset="0"/>
                          <a:cs typeface="Times New Roman" panose="02020603050405020304" pitchFamily="18" charset="0"/>
                        </a:rPr>
                      </a:br>
                      <a:r>
                        <a:rPr lang="en-US" sz="1400" dirty="0">
                          <a:effectLst/>
                          <a:latin typeface="Times New Roman" panose="02020603050405020304" pitchFamily="18" charset="0"/>
                          <a:cs typeface="Times New Roman" panose="02020603050405020304" pitchFamily="18" charset="0"/>
                        </a:rPr>
                        <a:t>Open Loop Regulatory Control</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900"/>
                        </a:spcAft>
                      </a:pPr>
                      <a:r>
                        <a:rPr lang="en-US" sz="1400" dirty="0">
                          <a:effectLst/>
                          <a:latin typeface="Times New Roman" panose="02020603050405020304" pitchFamily="18" charset="0"/>
                          <a:cs typeface="Times New Roman" panose="02020603050405020304" pitchFamily="18" charset="0"/>
                        </a:rPr>
                        <a:t>Class 4:</a:t>
                      </a:r>
                      <a:br>
                        <a:rPr lang="en-US" sz="1400" dirty="0">
                          <a:effectLst/>
                          <a:latin typeface="Times New Roman" panose="02020603050405020304" pitchFamily="18" charset="0"/>
                          <a:cs typeface="Times New Roman" panose="02020603050405020304" pitchFamily="18" charset="0"/>
                        </a:rPr>
                      </a:br>
                      <a:r>
                        <a:rPr lang="en-US" sz="1400" dirty="0">
                          <a:effectLst/>
                          <a:latin typeface="Times New Roman" panose="02020603050405020304" pitchFamily="18" charset="0"/>
                          <a:cs typeface="Times New Roman" panose="02020603050405020304" pitchFamily="18" charset="0"/>
                        </a:rPr>
                        <a:t>Alerting and Monitoring</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4095684"/>
                  </a:ext>
                </a:extLst>
              </a:tr>
              <a:tr h="272272">
                <a:tc rowSpan="2">
                  <a:txBody>
                    <a:bodyPr/>
                    <a:lstStyle/>
                    <a:p>
                      <a:pPr marL="0" marR="0">
                        <a:lnSpc>
                          <a:spcPct val="107000"/>
                        </a:lnSpc>
                        <a:spcBef>
                          <a:spcPts val="0"/>
                        </a:spcBef>
                        <a:spcAft>
                          <a:spcPts val="800"/>
                        </a:spcAft>
                      </a:pPr>
                      <a:r>
                        <a:rPr lang="en-US" sz="1400" dirty="0">
                          <a:effectLst/>
                          <a:latin typeface="Times New Roman" panose="02020603050405020304" pitchFamily="18" charset="0"/>
                          <a:cs typeface="Times New Roman" panose="02020603050405020304" pitchFamily="18" charset="0"/>
                        </a:rPr>
                        <a:t>Latency (</a:t>
                      </a:r>
                      <a:r>
                        <a:rPr lang="en-US" sz="1400" dirty="0" err="1">
                          <a:effectLst/>
                          <a:latin typeface="Times New Roman" panose="02020603050405020304" pitchFamily="18" charset="0"/>
                          <a:cs typeface="Times New Roman" panose="02020603050405020304" pitchFamily="18" charset="0"/>
                        </a:rPr>
                        <a:t>ms</a:t>
                      </a:r>
                      <a:r>
                        <a:rPr lang="en-US" sz="1400" dirty="0">
                          <a:effectLst/>
                          <a:latin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Typical</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dirty="0">
                          <a:effectLst/>
                          <a:latin typeface="Times New Roman" panose="02020603050405020304" pitchFamily="18" charset="0"/>
                          <a:cs typeface="Times New Roman" panose="02020603050405020304" pitchFamily="18" charset="0"/>
                        </a:rPr>
                        <a:t>4</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4</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20</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4</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50</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4117747"/>
                  </a:ext>
                </a:extLst>
              </a:tr>
              <a:tr h="272272">
                <a:tc vMerge="1">
                  <a:txBody>
                    <a:bodyPr/>
                    <a:lstStyle/>
                    <a:p>
                      <a:endParaRPr lang="en-US"/>
                    </a:p>
                  </a:txBody>
                  <a:tcPr/>
                </a:tc>
                <a:tc>
                  <a:txBody>
                    <a:bodyPr/>
                    <a:lstStyle/>
                    <a:p>
                      <a:pPr marL="0" marR="0">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Minimum</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0.5</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0.25</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4</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0.5</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4</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161029"/>
                  </a:ext>
                </a:extLst>
              </a:tr>
              <a:tr h="272272">
                <a:tc rowSpan="2">
                  <a:txBody>
                    <a:bodyPr/>
                    <a:lstStyle/>
                    <a:p>
                      <a:pPr marL="0" marR="0">
                        <a:lnSpc>
                          <a:spcPct val="107000"/>
                        </a:lnSpc>
                        <a:spcBef>
                          <a:spcPts val="0"/>
                        </a:spcBef>
                        <a:spcAft>
                          <a:spcPts val="800"/>
                        </a:spcAft>
                      </a:pPr>
                      <a:r>
                        <a:rPr lang="en-US" sz="1400" dirty="0">
                          <a:effectLst/>
                          <a:latin typeface="Times New Roman" panose="02020603050405020304" pitchFamily="18" charset="0"/>
                          <a:cs typeface="Times New Roman" panose="02020603050405020304" pitchFamily="18" charset="0"/>
                        </a:rPr>
                        <a:t>Reliability </a:t>
                      </a:r>
                      <a:br>
                        <a:rPr lang="en-US" sz="1400" dirty="0">
                          <a:effectLst/>
                          <a:latin typeface="Times New Roman" panose="02020603050405020304" pitchFamily="18" charset="0"/>
                          <a:cs typeface="Times New Roman" panose="02020603050405020304" pitchFamily="18" charset="0"/>
                        </a:rPr>
                      </a:br>
                      <a:r>
                        <a:rPr lang="en-US" sz="1400" dirty="0">
                          <a:effectLst/>
                          <a:latin typeface="Times New Roman" panose="02020603050405020304" pitchFamily="18" charset="0"/>
                          <a:cs typeface="Times New Roman" panose="02020603050405020304" pitchFamily="18" charset="0"/>
                        </a:rPr>
                        <a:t>(Pr. of Loss)</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Typical</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a:t>
                      </a:r>
                      <a:r>
                        <a:rPr lang="en-US" sz="1400" baseline="30000">
                          <a:effectLst/>
                          <a:latin typeface="Times New Roman" panose="02020603050405020304" pitchFamily="18" charset="0"/>
                          <a:cs typeface="Times New Roman" panose="02020603050405020304" pitchFamily="18" charset="0"/>
                        </a:rPr>
                        <a:t>-7</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a:t>
                      </a:r>
                      <a:r>
                        <a:rPr lang="en-US" sz="1400" baseline="30000">
                          <a:effectLst/>
                          <a:latin typeface="Times New Roman" panose="02020603050405020304" pitchFamily="18" charset="0"/>
                          <a:cs typeface="Times New Roman" panose="02020603050405020304" pitchFamily="18" charset="0"/>
                        </a:rPr>
                        <a:t>-7</a:t>
                      </a:r>
                      <a:r>
                        <a:rPr lang="en-US" sz="1400">
                          <a:effectLst/>
                          <a:latin typeface="Times New Roman" panose="02020603050405020304" pitchFamily="18" charset="0"/>
                          <a:cs typeface="Times New Roman" panose="02020603050405020304" pitchFamily="18" charset="0"/>
                        </a:rPr>
                        <a:t> </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a:t>
                      </a:r>
                      <a:r>
                        <a:rPr lang="en-US" sz="1400" baseline="30000">
                          <a:effectLst/>
                          <a:latin typeface="Times New Roman" panose="02020603050405020304" pitchFamily="18" charset="0"/>
                          <a:cs typeface="Times New Roman" panose="02020603050405020304" pitchFamily="18" charset="0"/>
                        </a:rPr>
                        <a:t>-7</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a:t>
                      </a:r>
                      <a:r>
                        <a:rPr lang="en-US" sz="1400" baseline="30000">
                          <a:effectLst/>
                          <a:latin typeface="Times New Roman" panose="02020603050405020304" pitchFamily="18" charset="0"/>
                          <a:cs typeface="Times New Roman" panose="02020603050405020304" pitchFamily="18" charset="0"/>
                        </a:rPr>
                        <a:t>-7</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a:t>
                      </a:r>
                      <a:r>
                        <a:rPr lang="en-US" sz="1400" baseline="30000">
                          <a:effectLst/>
                          <a:latin typeface="Times New Roman" panose="02020603050405020304" pitchFamily="18" charset="0"/>
                          <a:cs typeface="Times New Roman" panose="02020603050405020304" pitchFamily="18" charset="0"/>
                        </a:rPr>
                        <a:t>-6</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2210305"/>
                  </a:ext>
                </a:extLst>
              </a:tr>
              <a:tr h="286363">
                <a:tc vMerge="1">
                  <a:txBody>
                    <a:bodyPr/>
                    <a:lstStyle/>
                    <a:p>
                      <a:endParaRPr lang="en-US"/>
                    </a:p>
                  </a:txBody>
                  <a:tcPr/>
                </a:tc>
                <a:tc>
                  <a:txBody>
                    <a:bodyPr/>
                    <a:lstStyle/>
                    <a:p>
                      <a:pPr marL="0" marR="0">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Minimum</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a:t>
                      </a:r>
                      <a:r>
                        <a:rPr lang="en-US" sz="1400" baseline="30000">
                          <a:effectLst/>
                          <a:latin typeface="Times New Roman" panose="02020603050405020304" pitchFamily="18" charset="0"/>
                          <a:cs typeface="Times New Roman" panose="02020603050405020304" pitchFamily="18" charset="0"/>
                        </a:rPr>
                        <a:t>-7</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a:t>
                      </a:r>
                      <a:r>
                        <a:rPr lang="en-US" sz="1400" baseline="30000">
                          <a:effectLst/>
                          <a:latin typeface="Times New Roman" panose="02020603050405020304" pitchFamily="18" charset="0"/>
                          <a:cs typeface="Times New Roman" panose="02020603050405020304" pitchFamily="18" charset="0"/>
                        </a:rPr>
                        <a:t>-7</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a:t>
                      </a:r>
                      <a:r>
                        <a:rPr lang="en-US" sz="1400" baseline="30000">
                          <a:effectLst/>
                          <a:latin typeface="Times New Roman" panose="02020603050405020304" pitchFamily="18" charset="0"/>
                          <a:cs typeface="Times New Roman" panose="02020603050405020304" pitchFamily="18" charset="0"/>
                        </a:rPr>
                        <a:t>-7</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a:t>
                      </a:r>
                      <a:r>
                        <a:rPr lang="en-US" sz="1400" baseline="30000">
                          <a:effectLst/>
                          <a:latin typeface="Times New Roman" panose="02020603050405020304" pitchFamily="18" charset="0"/>
                          <a:cs typeface="Times New Roman" panose="02020603050405020304" pitchFamily="18" charset="0"/>
                        </a:rPr>
                        <a:t>-7</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a:t>
                      </a:r>
                      <a:r>
                        <a:rPr lang="en-US" sz="1400" baseline="30000">
                          <a:effectLst/>
                          <a:latin typeface="Times New Roman" panose="02020603050405020304" pitchFamily="18" charset="0"/>
                          <a:cs typeface="Times New Roman" panose="02020603050405020304" pitchFamily="18" charset="0"/>
                        </a:rPr>
                        <a:t>-7</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2238350"/>
                  </a:ext>
                </a:extLst>
              </a:tr>
              <a:tr h="272272">
                <a:tc rowSpan="2">
                  <a:txBody>
                    <a:bodyPr/>
                    <a:lstStyle/>
                    <a:p>
                      <a:pPr marL="0" marR="0">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Scale </a:t>
                      </a:r>
                      <a:br>
                        <a:rPr lang="en-US" sz="1400">
                          <a:effectLst/>
                          <a:latin typeface="Times New Roman" panose="02020603050405020304" pitchFamily="18" charset="0"/>
                          <a:cs typeface="Times New Roman" panose="02020603050405020304" pitchFamily="18" charset="0"/>
                        </a:rPr>
                      </a:br>
                      <a:r>
                        <a:rPr lang="en-US" sz="1400">
                          <a:effectLst/>
                          <a:latin typeface="Times New Roman" panose="02020603050405020304" pitchFamily="18" charset="0"/>
                          <a:cs typeface="Times New Roman" panose="02020603050405020304" pitchFamily="18" charset="0"/>
                        </a:rPr>
                        <a:t>(# of links)</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Typical</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8</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100</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5210716"/>
                  </a:ext>
                </a:extLst>
              </a:tr>
              <a:tr h="286363">
                <a:tc vMerge="1">
                  <a:txBody>
                    <a:bodyPr/>
                    <a:lstStyle/>
                    <a:p>
                      <a:endParaRPr lang="en-US"/>
                    </a:p>
                  </a:txBody>
                  <a:tcPr/>
                </a:tc>
                <a:tc>
                  <a:txBody>
                    <a:bodyPr/>
                    <a:lstStyle/>
                    <a:p>
                      <a:pPr marL="0" marR="0">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Maximum</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16</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30</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30</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4</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300</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2988080"/>
                  </a:ext>
                </a:extLst>
              </a:tr>
              <a:tr h="272272">
                <a:tc rowSpan="2">
                  <a:txBody>
                    <a:bodyPr/>
                    <a:lstStyle/>
                    <a:p>
                      <a:pPr marL="0" marR="0">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Range (m)</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Typical</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8320676"/>
                  </a:ext>
                </a:extLst>
              </a:tr>
              <a:tr h="272272">
                <a:tc vMerge="1">
                  <a:txBody>
                    <a:bodyPr/>
                    <a:lstStyle/>
                    <a:p>
                      <a:endParaRPr lang="en-US"/>
                    </a:p>
                  </a:txBody>
                  <a:tcPr/>
                </a:tc>
                <a:tc>
                  <a:txBody>
                    <a:bodyPr/>
                    <a:lstStyle/>
                    <a:p>
                      <a:pPr marL="0" marR="0">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Maximum</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30</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30</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30</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30</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30</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1434339"/>
                  </a:ext>
                </a:extLst>
              </a:tr>
              <a:tr h="272272">
                <a:tc rowSpan="2">
                  <a:txBody>
                    <a:bodyPr/>
                    <a:lstStyle/>
                    <a:p>
                      <a:pPr marL="0" marR="0">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Payload (B)</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Minimum</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6</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8</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8</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8</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12</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1801266"/>
                  </a:ext>
                </a:extLst>
              </a:tr>
              <a:tr h="272272">
                <a:tc vMerge="1">
                  <a:txBody>
                    <a:bodyPr/>
                    <a:lstStyle/>
                    <a:p>
                      <a:endParaRPr lang="en-US"/>
                    </a:p>
                  </a:txBody>
                  <a:tcPr/>
                </a:tc>
                <a:tc>
                  <a:txBody>
                    <a:bodyPr/>
                    <a:lstStyle/>
                    <a:p>
                      <a:pPr marL="0" marR="0">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Maximum </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24</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1024</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1024</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1024</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33K</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1159542"/>
                  </a:ext>
                </a:extLst>
              </a:tr>
              <a:tr h="272272">
                <a:tc rowSpan="2">
                  <a:txBody>
                    <a:bodyPr/>
                    <a:lstStyle/>
                    <a:p>
                      <a:pPr marL="0" marR="0">
                        <a:lnSpc>
                          <a:spcPct val="107000"/>
                        </a:lnSpc>
                        <a:spcBef>
                          <a:spcPts val="0"/>
                        </a:spcBef>
                        <a:spcAft>
                          <a:spcPts val="800"/>
                        </a:spcAft>
                      </a:pPr>
                      <a:r>
                        <a:rPr lang="en-US" sz="1400" dirty="0">
                          <a:effectLst/>
                          <a:latin typeface="Times New Roman" panose="02020603050405020304" pitchFamily="18" charset="0"/>
                          <a:cs typeface="Times New Roman" panose="02020603050405020304" pitchFamily="18" charset="0"/>
                        </a:rPr>
                        <a:t>Update Rate</a:t>
                      </a:r>
                      <a:br>
                        <a:rPr lang="en-US" sz="1400" dirty="0">
                          <a:effectLst/>
                          <a:latin typeface="Times New Roman" panose="02020603050405020304" pitchFamily="18" charset="0"/>
                          <a:cs typeface="Times New Roman" panose="02020603050405020304" pitchFamily="18" charset="0"/>
                        </a:rPr>
                      </a:br>
                      <a:r>
                        <a:rPr lang="en-US" sz="1400" dirty="0">
                          <a:effectLst/>
                          <a:latin typeface="Times New Roman" panose="02020603050405020304" pitchFamily="18" charset="0"/>
                          <a:cs typeface="Times New Roman" panose="02020603050405020304" pitchFamily="18" charset="0"/>
                        </a:rPr>
                        <a:t>(Hz)</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800"/>
                        </a:spcAft>
                      </a:pPr>
                      <a:r>
                        <a:rPr lang="en-US" sz="1400" dirty="0">
                          <a:effectLst/>
                          <a:latin typeface="Times New Roman" panose="02020603050405020304" pitchFamily="18" charset="0"/>
                          <a:cs typeface="Times New Roman" panose="02020603050405020304" pitchFamily="18" charset="0"/>
                        </a:rPr>
                        <a:t>Typical</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dirty="0">
                          <a:effectLst/>
                          <a:latin typeface="Times New Roman" panose="02020603050405020304" pitchFamily="18" charset="0"/>
                          <a:cs typeface="Times New Roman" panose="02020603050405020304" pitchFamily="18" charset="0"/>
                        </a:rPr>
                        <a:t>125</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125</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25</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125</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9001612"/>
                  </a:ext>
                </a:extLst>
              </a:tr>
              <a:tr h="286363">
                <a:tc vMerge="1">
                  <a:txBody>
                    <a:bodyPr/>
                    <a:lstStyle/>
                    <a:p>
                      <a:endParaRPr lang="en-US"/>
                    </a:p>
                  </a:txBody>
                  <a:tcPr/>
                </a:tc>
                <a:tc>
                  <a:txBody>
                    <a:bodyPr/>
                    <a:lstStyle/>
                    <a:p>
                      <a:pPr marL="0" marR="0">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Maximum</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1000</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dirty="0">
                          <a:effectLst/>
                          <a:latin typeface="Times New Roman" panose="02020603050405020304" pitchFamily="18" charset="0"/>
                          <a:cs typeface="Times New Roman" panose="02020603050405020304" pitchFamily="18" charset="0"/>
                        </a:rPr>
                        <a:t>2000</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latin typeface="Times New Roman" panose="02020603050405020304" pitchFamily="18" charset="0"/>
                          <a:cs typeface="Times New Roman" panose="02020603050405020304" pitchFamily="18" charset="0"/>
                        </a:rPr>
                        <a:t>125</a:t>
                      </a:r>
                      <a:endParaRPr lang="en-US" sz="14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dirty="0">
                          <a:effectLst/>
                          <a:latin typeface="Times New Roman" panose="02020603050405020304" pitchFamily="18" charset="0"/>
                          <a:cs typeface="Times New Roman" panose="02020603050405020304" pitchFamily="18" charset="0"/>
                        </a:rPr>
                        <a:t>1000</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dirty="0">
                          <a:effectLst/>
                          <a:latin typeface="Times New Roman" panose="02020603050405020304" pitchFamily="18" charset="0"/>
                          <a:cs typeface="Times New Roman" panose="02020603050405020304" pitchFamily="18" charset="0"/>
                        </a:rPr>
                        <a:t>125</a:t>
                      </a:r>
                      <a:endParaRPr lang="en-US" sz="14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7469242"/>
                  </a:ext>
                </a:extLst>
              </a:tr>
            </a:tbl>
          </a:graphicData>
        </a:graphic>
      </p:graphicFrame>
    </p:spTree>
    <p:extLst>
      <p:ext uri="{BB962C8B-B14F-4D97-AF65-F5344CB8AC3E}">
        <p14:creationId xmlns:p14="http://schemas.microsoft.com/office/powerpoint/2010/main" val="139776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SysML: Workcell Architectural Decomposition and Analysis</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
        <p:nvSpPr>
          <p:cNvPr id="3" name="Slide Number Placeholder 2">
            <a:extLst>
              <a:ext uri="{FF2B5EF4-FFF2-40B4-BE49-F238E27FC236}">
                <a16:creationId xmlns:a16="http://schemas.microsoft.com/office/drawing/2014/main" id="{58146F2B-3928-4D5B-AB16-25F2745F04FE}"/>
              </a:ext>
            </a:extLst>
          </p:cNvPr>
          <p:cNvSpPr>
            <a:spLocks noGrp="1"/>
          </p:cNvSpPr>
          <p:nvPr>
            <p:ph type="sldNum" sz="quarter" idx="12"/>
          </p:nvPr>
        </p:nvSpPr>
        <p:spPr/>
        <p:txBody>
          <a:bodyPr/>
          <a:lstStyle/>
          <a:p>
            <a:fld id="{A69CDD17-BE34-4BBB-B429-4315AF6F93C6}" type="slidenum">
              <a:rPr lang="en-US" smtClean="0"/>
              <a:t>18</a:t>
            </a:fld>
            <a:endParaRPr lang="en-US"/>
          </a:p>
        </p:txBody>
      </p:sp>
      <p:sp>
        <p:nvSpPr>
          <p:cNvPr id="5" name="Content Placeholder 5">
            <a:extLst>
              <a:ext uri="{FF2B5EF4-FFF2-40B4-BE49-F238E27FC236}">
                <a16:creationId xmlns:a16="http://schemas.microsoft.com/office/drawing/2014/main" id="{5708FDAF-737C-4D8C-8673-AAB04F0BB19E}"/>
              </a:ext>
            </a:extLst>
          </p:cNvPr>
          <p:cNvSpPr txBox="1">
            <a:spLocks/>
          </p:cNvSpPr>
          <p:nvPr/>
        </p:nvSpPr>
        <p:spPr>
          <a:xfrm>
            <a:off x="844550" y="350837"/>
            <a:ext cx="5264150" cy="200501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imes New Roman" panose="02020603050405020304" pitchFamily="18" charset="0"/>
                <a:ea typeface="+mn-ea"/>
                <a:cs typeface="Times New Roman" panose="02020603050405020304"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imes New Roman" panose="02020603050405020304" pitchFamily="18" charset="0"/>
                <a:ea typeface="+mn-ea"/>
                <a:cs typeface="Times New Roman" panose="02020603050405020304" pitchFamily="18"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514350" indent="-514350">
              <a:buFont typeface="+mj-lt"/>
              <a:buAutoNum type="arabicPeriod"/>
            </a:pPr>
            <a:r>
              <a:rPr lang="en-US" sz="1400" dirty="0">
                <a:solidFill>
                  <a:schemeClr val="tx1"/>
                </a:solidFill>
              </a:rPr>
              <a:t>Thesis Context</a:t>
            </a:r>
          </a:p>
          <a:p>
            <a:pPr marL="514350" indent="-514350">
              <a:buFont typeface="+mj-lt"/>
              <a:buAutoNum type="arabicPeriod"/>
            </a:pPr>
            <a:r>
              <a:rPr lang="en-US" sz="1400" dirty="0">
                <a:solidFill>
                  <a:schemeClr val="tx1">
                    <a:lumMod val="95000"/>
                    <a:lumOff val="5000"/>
                  </a:schemeClr>
                </a:solidFill>
              </a:rPr>
              <a:t>Introduction to Cyberphysical Systems in Smart Manufacturing</a:t>
            </a:r>
          </a:p>
          <a:p>
            <a:pPr marL="514350" indent="-514350">
              <a:buFont typeface="+mj-lt"/>
              <a:buAutoNum type="arabicPeriod"/>
            </a:pPr>
            <a:r>
              <a:rPr lang="en-US" sz="1400" dirty="0">
                <a:solidFill>
                  <a:schemeClr val="tx1"/>
                </a:solidFill>
              </a:rPr>
              <a:t>Industrial Wireless Requirements</a:t>
            </a:r>
          </a:p>
          <a:p>
            <a:pPr marL="514350" indent="-514350">
              <a:buFont typeface="+mj-lt"/>
              <a:buAutoNum type="arabicPeriod"/>
            </a:pPr>
            <a:r>
              <a:rPr lang="en-US" sz="1400" dirty="0">
                <a:solidFill>
                  <a:schemeClr val="accent1"/>
                </a:solidFill>
              </a:rPr>
              <a:t>SysML: Workcell Architectural Decomposition and Analysis</a:t>
            </a:r>
          </a:p>
          <a:p>
            <a:pPr marL="514350" indent="-514350">
              <a:buFont typeface="+mj-lt"/>
              <a:buAutoNum type="arabicPeriod"/>
            </a:pPr>
            <a:r>
              <a:rPr lang="en-US" sz="1400" dirty="0">
                <a:solidFill>
                  <a:schemeClr val="tx1"/>
                </a:solidFill>
              </a:rPr>
              <a:t>Application of the Graph Databases to CPS Experiments</a:t>
            </a:r>
          </a:p>
          <a:p>
            <a:pPr marL="514350" indent="-514350">
              <a:buFont typeface="+mj-lt"/>
              <a:buAutoNum type="arabicPeriod"/>
            </a:pPr>
            <a:r>
              <a:rPr lang="en-US" sz="1400" dirty="0">
                <a:solidFill>
                  <a:schemeClr val="tx1"/>
                </a:solidFill>
              </a:rPr>
              <a:t>Machine Learning in a Robotic Force Seeking Application</a:t>
            </a:r>
          </a:p>
          <a:p>
            <a:pPr marL="514350" indent="-514350">
              <a:buFont typeface="+mj-lt"/>
              <a:buAutoNum type="arabicPeriod"/>
            </a:pPr>
            <a:r>
              <a:rPr lang="en-US" sz="1400" dirty="0">
                <a:solidFill>
                  <a:schemeClr val="tx1"/>
                </a:solidFill>
              </a:rPr>
              <a:t>Conclusion</a:t>
            </a:r>
          </a:p>
          <a:p>
            <a:pPr marL="514350" indent="-514350">
              <a:buFont typeface="+mj-lt"/>
              <a:buAutoNum type="arabicPeriod"/>
            </a:pPr>
            <a:endParaRPr lang="en-US" sz="1400" dirty="0">
              <a:solidFill>
                <a:schemeClr val="tx1"/>
              </a:solidFill>
            </a:endParaRPr>
          </a:p>
        </p:txBody>
      </p:sp>
    </p:spTree>
    <p:extLst>
      <p:ext uri="{BB962C8B-B14F-4D97-AF65-F5344CB8AC3E}">
        <p14:creationId xmlns:p14="http://schemas.microsoft.com/office/powerpoint/2010/main" val="3143148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2B28B1-B5F0-472A-BCC6-0CE18F8F21E9}"/>
              </a:ext>
            </a:extLst>
          </p:cNvPr>
          <p:cNvSpPr>
            <a:spLocks noGrp="1"/>
          </p:cNvSpPr>
          <p:nvPr>
            <p:ph type="title"/>
          </p:nvPr>
        </p:nvSpPr>
        <p:spPr/>
        <p:txBody>
          <a:bodyPr/>
          <a:lstStyle/>
          <a:p>
            <a:r>
              <a:rPr lang="en-US" dirty="0"/>
              <a:t>Modeling Approach</a:t>
            </a:r>
          </a:p>
        </p:txBody>
      </p:sp>
      <p:sp>
        <p:nvSpPr>
          <p:cNvPr id="6" name="Content Placeholder 5">
            <a:extLst>
              <a:ext uri="{FF2B5EF4-FFF2-40B4-BE49-F238E27FC236}">
                <a16:creationId xmlns:a16="http://schemas.microsoft.com/office/drawing/2014/main" id="{53D9F607-C1F8-4E03-A55A-AAB0EAC4DAF8}"/>
              </a:ext>
            </a:extLst>
          </p:cNvPr>
          <p:cNvSpPr>
            <a:spLocks noGrp="1"/>
          </p:cNvSpPr>
          <p:nvPr>
            <p:ph idx="1"/>
          </p:nvPr>
        </p:nvSpPr>
        <p:spPr/>
        <p:txBody>
          <a:bodyPr/>
          <a:lstStyle/>
          <a:p>
            <a:r>
              <a:rPr lang="en-US" dirty="0"/>
              <a:t>Decompose the industrial wireless workcell into:</a:t>
            </a:r>
          </a:p>
          <a:p>
            <a:pPr lvl="1"/>
            <a:r>
              <a:rPr lang="en-US" dirty="0"/>
              <a:t>Constituent components</a:t>
            </a:r>
          </a:p>
          <a:p>
            <a:pPr lvl="1"/>
            <a:r>
              <a:rPr lang="en-US" dirty="0"/>
              <a:t>Identify interfaces</a:t>
            </a:r>
          </a:p>
          <a:p>
            <a:pPr lvl="1"/>
            <a:r>
              <a:rPr lang="en-US" dirty="0"/>
              <a:t>Identify information flows</a:t>
            </a:r>
          </a:p>
          <a:p>
            <a:pPr lvl="1"/>
            <a:r>
              <a:rPr lang="en-US" dirty="0"/>
              <a:t>Identify constraints to performance</a:t>
            </a:r>
          </a:p>
          <a:p>
            <a:r>
              <a:rPr lang="en-US" dirty="0"/>
              <a:t>Construct a re-usable model for other researchers</a:t>
            </a:r>
          </a:p>
          <a:p>
            <a:pPr lvl="1"/>
            <a:r>
              <a:rPr lang="en-US" dirty="0"/>
              <a:t>Help improve the understanding of the industrial wireless workcell</a:t>
            </a:r>
          </a:p>
          <a:p>
            <a:pPr lvl="1"/>
            <a:r>
              <a:rPr lang="en-US" dirty="0"/>
              <a:t>Communicate designs more effectively</a:t>
            </a:r>
          </a:p>
          <a:p>
            <a:r>
              <a:rPr lang="en-US" dirty="0"/>
              <a:t>Make model publicly available</a:t>
            </a:r>
          </a:p>
        </p:txBody>
      </p:sp>
      <p:sp>
        <p:nvSpPr>
          <p:cNvPr id="3" name="Slide Number Placeholder 2">
            <a:extLst>
              <a:ext uri="{FF2B5EF4-FFF2-40B4-BE49-F238E27FC236}">
                <a16:creationId xmlns:a16="http://schemas.microsoft.com/office/drawing/2014/main" id="{95210222-CE13-47C4-96F2-9D26A14549AE}"/>
              </a:ext>
            </a:extLst>
          </p:cNvPr>
          <p:cNvSpPr>
            <a:spLocks noGrp="1"/>
          </p:cNvSpPr>
          <p:nvPr>
            <p:ph type="sldNum" sz="quarter" idx="12"/>
          </p:nvPr>
        </p:nvSpPr>
        <p:spPr/>
        <p:txBody>
          <a:bodyPr/>
          <a:lstStyle/>
          <a:p>
            <a:fld id="{A69CDD17-BE34-4BBB-B429-4315AF6F93C6}" type="slidenum">
              <a:rPr lang="en-US" smtClean="0"/>
              <a:t>19</a:t>
            </a:fld>
            <a:endParaRPr lang="en-US"/>
          </a:p>
        </p:txBody>
      </p:sp>
    </p:spTree>
    <p:extLst>
      <p:ext uri="{BB962C8B-B14F-4D97-AF65-F5344CB8AC3E}">
        <p14:creationId xmlns:p14="http://schemas.microsoft.com/office/powerpoint/2010/main" val="3691850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Richard Candell">
            <a:extLst>
              <a:ext uri="{FF2B5EF4-FFF2-40B4-BE49-F238E27FC236}">
                <a16:creationId xmlns:a16="http://schemas.microsoft.com/office/drawing/2014/main" id="{9DDE2132-6D94-4964-B18C-B8B50F3FF314}"/>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8739" r="13670"/>
          <a:stretch/>
        </p:blipFill>
        <p:spPr bwMode="auto">
          <a:xfrm>
            <a:off x="775584" y="649480"/>
            <a:ext cx="3935908" cy="5559039"/>
          </a:xfrm>
          <a:custGeom>
            <a:avLst/>
            <a:gdLst/>
            <a:ahLst/>
            <a:cxnLst/>
            <a:rect l="l" t="t" r="r" b="b"/>
            <a:pathLst>
              <a:path w="4636517" h="6858000">
                <a:moveTo>
                  <a:pt x="0" y="0"/>
                </a:moveTo>
                <a:lnTo>
                  <a:pt x="4636517" y="0"/>
                </a:lnTo>
                <a:lnTo>
                  <a:pt x="463651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30" name="Arc 73">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F4B655-10DA-4DC1-B953-F0DA92B9148A}"/>
              </a:ext>
            </a:extLst>
          </p:cNvPr>
          <p:cNvSpPr>
            <a:spLocks noGrp="1"/>
          </p:cNvSpPr>
          <p:nvPr>
            <p:ph type="title"/>
          </p:nvPr>
        </p:nvSpPr>
        <p:spPr>
          <a:xfrm>
            <a:off x="5827048" y="407987"/>
            <a:ext cx="5721484" cy="1325563"/>
          </a:xfrm>
        </p:spPr>
        <p:txBody>
          <a:bodyPr vert="horz" lIns="91440" tIns="45720" rIns="91440" bIns="45720" rtlCol="0" anchor="ctr">
            <a:normAutofit/>
          </a:bodyPr>
          <a:lstStyle/>
          <a:p>
            <a:r>
              <a:rPr lang="en-US" dirty="0">
                <a:latin typeface="+mj-lt"/>
                <a:cs typeface="+mj-cs"/>
              </a:rPr>
              <a:t>About Me</a:t>
            </a:r>
          </a:p>
        </p:txBody>
      </p:sp>
      <p:sp>
        <p:nvSpPr>
          <p:cNvPr id="4" name="Content Placeholder 3">
            <a:extLst>
              <a:ext uri="{FF2B5EF4-FFF2-40B4-BE49-F238E27FC236}">
                <a16:creationId xmlns:a16="http://schemas.microsoft.com/office/drawing/2014/main" id="{F6DF7FA8-30F8-4F98-81C1-B9FB993571CA}"/>
              </a:ext>
            </a:extLst>
          </p:cNvPr>
          <p:cNvSpPr>
            <a:spLocks noGrp="1"/>
          </p:cNvSpPr>
          <p:nvPr>
            <p:ph sz="half" idx="1"/>
          </p:nvPr>
        </p:nvSpPr>
        <p:spPr>
          <a:xfrm>
            <a:off x="5827048" y="1868487"/>
            <a:ext cx="5289335" cy="4351338"/>
          </a:xfrm>
        </p:spPr>
        <p:txBody>
          <a:bodyPr vert="horz" lIns="91440" tIns="45720" rIns="91440" bIns="45720" rtlCol="0">
            <a:normAutofit/>
          </a:bodyPr>
          <a:lstStyle/>
          <a:p>
            <a:pPr marL="0" indent="0">
              <a:buNone/>
            </a:pPr>
            <a:r>
              <a:rPr lang="en-US" sz="1500" dirty="0">
                <a:latin typeface="+mn-lt"/>
                <a:cs typeface="+mn-cs"/>
              </a:rPr>
              <a:t>Richard Candell, BSEE, MSEE, University of Memphis</a:t>
            </a:r>
          </a:p>
          <a:p>
            <a:pPr marL="0" indent="0">
              <a:buNone/>
            </a:pPr>
            <a:endParaRPr lang="en-US" sz="1500" dirty="0">
              <a:latin typeface="+mn-lt"/>
              <a:cs typeface="+mn-cs"/>
            </a:endParaRPr>
          </a:p>
          <a:p>
            <a:pPr marL="0" indent="0">
              <a:buNone/>
            </a:pPr>
            <a:r>
              <a:rPr lang="en-US" sz="1500" dirty="0">
                <a:latin typeface="+mn-lt"/>
                <a:cs typeface="+mn-cs"/>
              </a:rPr>
              <a:t>Experience</a:t>
            </a:r>
          </a:p>
          <a:p>
            <a:pPr marL="0"/>
            <a:r>
              <a:rPr lang="en-US" sz="1500" dirty="0">
                <a:latin typeface="+mn-lt"/>
                <a:cs typeface="+mn-cs"/>
              </a:rPr>
              <a:t>12 Years Software-defined Radio, SATCOM, Cellular</a:t>
            </a:r>
          </a:p>
          <a:p>
            <a:pPr marL="0"/>
            <a:r>
              <a:rPr lang="en-US" sz="1500" dirty="0">
                <a:latin typeface="+mn-lt"/>
                <a:cs typeface="+mn-cs"/>
              </a:rPr>
              <a:t>6 Years Industrial Wireless Systems at NIST</a:t>
            </a:r>
          </a:p>
          <a:p>
            <a:pPr marL="0"/>
            <a:r>
              <a:rPr lang="en-US" sz="1500" dirty="0">
                <a:latin typeface="+mn-lt"/>
                <a:cs typeface="+mn-cs"/>
              </a:rPr>
              <a:t>Early Career in Manufacturing</a:t>
            </a:r>
          </a:p>
          <a:p>
            <a:pPr marL="0"/>
            <a:r>
              <a:rPr lang="en-US" sz="1500" dirty="0">
                <a:latin typeface="+mn-lt"/>
                <a:cs typeface="+mn-cs"/>
              </a:rPr>
              <a:t>Cybersecurity at NIST</a:t>
            </a:r>
          </a:p>
          <a:p>
            <a:pPr marL="0"/>
            <a:endParaRPr lang="en-US" sz="1500" dirty="0">
              <a:latin typeface="+mn-lt"/>
              <a:cs typeface="+mn-cs"/>
            </a:endParaRPr>
          </a:p>
          <a:p>
            <a:pPr marL="0" indent="0">
              <a:buNone/>
            </a:pPr>
            <a:r>
              <a:rPr lang="en-US" sz="1500" dirty="0">
                <a:latin typeface="+mn-lt"/>
                <a:cs typeface="+mn-cs"/>
              </a:rPr>
              <a:t>Current Role:</a:t>
            </a:r>
          </a:p>
          <a:p>
            <a:pPr marL="0"/>
            <a:r>
              <a:rPr lang="en-US" sz="1500" dirty="0">
                <a:latin typeface="+mn-lt"/>
                <a:cs typeface="+mn-cs"/>
              </a:rPr>
              <a:t>Project Leader: Industrial Wireless Systems at NIST</a:t>
            </a:r>
          </a:p>
          <a:p>
            <a:pPr marL="0"/>
            <a:r>
              <a:rPr lang="en-US" sz="1500" dirty="0">
                <a:latin typeface="+mn-lt"/>
                <a:cs typeface="+mn-cs"/>
              </a:rPr>
              <a:t>Chair of the NIST Industrial Wireless Technical Working Group</a:t>
            </a:r>
          </a:p>
        </p:txBody>
      </p:sp>
      <p:sp>
        <p:nvSpPr>
          <p:cNvPr id="5" name="Slide Number Placeholder 4">
            <a:extLst>
              <a:ext uri="{FF2B5EF4-FFF2-40B4-BE49-F238E27FC236}">
                <a16:creationId xmlns:a16="http://schemas.microsoft.com/office/drawing/2014/main" id="{D5E55AD9-7C1C-4E3B-92A9-EE4C65A2ED97}"/>
              </a:ext>
            </a:extLst>
          </p:cNvPr>
          <p:cNvSpPr>
            <a:spLocks noGrp="1"/>
          </p:cNvSpPr>
          <p:nvPr>
            <p:ph type="sldNum" sz="quarter" idx="12"/>
          </p:nvPr>
        </p:nvSpPr>
        <p:spPr/>
        <p:txBody>
          <a:bodyPr/>
          <a:lstStyle/>
          <a:p>
            <a:fld id="{A69CDD17-BE34-4BBB-B429-4315AF6F93C6}" type="slidenum">
              <a:rPr lang="en-US" smtClean="0"/>
              <a:t>2</a:t>
            </a:fld>
            <a:endParaRPr lang="en-US"/>
          </a:p>
        </p:txBody>
      </p:sp>
    </p:spTree>
    <p:extLst>
      <p:ext uri="{BB962C8B-B14F-4D97-AF65-F5344CB8AC3E}">
        <p14:creationId xmlns:p14="http://schemas.microsoft.com/office/powerpoint/2010/main" val="2282365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0DE9E-AF62-49B6-BE17-652700A59F20}"/>
              </a:ext>
            </a:extLst>
          </p:cNvPr>
          <p:cNvSpPr>
            <a:spLocks noGrp="1"/>
          </p:cNvSpPr>
          <p:nvPr>
            <p:ph type="title"/>
          </p:nvPr>
        </p:nvSpPr>
        <p:spPr>
          <a:xfrm>
            <a:off x="838200" y="365125"/>
            <a:ext cx="5374593" cy="1325563"/>
          </a:xfrm>
        </p:spPr>
        <p:txBody>
          <a:bodyPr/>
          <a:lstStyle/>
          <a:p>
            <a:r>
              <a:rPr lang="en-US" dirty="0"/>
              <a:t>SysML Primer</a:t>
            </a:r>
          </a:p>
        </p:txBody>
      </p:sp>
      <p:pic>
        <p:nvPicPr>
          <p:cNvPr id="1026" name="Picture 2">
            <a:extLst>
              <a:ext uri="{FF2B5EF4-FFF2-40B4-BE49-F238E27FC236}">
                <a16:creationId xmlns:a16="http://schemas.microsoft.com/office/drawing/2014/main" id="{23B802B1-888E-49CF-B63B-318C93787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5021" y="210208"/>
            <a:ext cx="4482343" cy="637383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5">
            <a:extLst>
              <a:ext uri="{FF2B5EF4-FFF2-40B4-BE49-F238E27FC236}">
                <a16:creationId xmlns:a16="http://schemas.microsoft.com/office/drawing/2014/main" id="{A6C33646-79ED-42C4-B09C-7F90D7D0315F}"/>
              </a:ext>
            </a:extLst>
          </p:cNvPr>
          <p:cNvSpPr txBox="1">
            <a:spLocks/>
          </p:cNvSpPr>
          <p:nvPr/>
        </p:nvSpPr>
        <p:spPr>
          <a:xfrm>
            <a:off x="838200" y="1690687"/>
            <a:ext cx="4990032" cy="3872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SysML Components</a:t>
            </a:r>
          </a:p>
          <a:p>
            <a:pPr lvl="1"/>
            <a:r>
              <a:rPr lang="en-US" sz="2000" dirty="0"/>
              <a:t>Blocks, Ports, Connections, Associations</a:t>
            </a:r>
          </a:p>
          <a:p>
            <a:r>
              <a:rPr lang="en-US" sz="2400" dirty="0"/>
              <a:t>Popularly Used Diagrams</a:t>
            </a:r>
          </a:p>
          <a:p>
            <a:pPr lvl="1"/>
            <a:r>
              <a:rPr lang="en-US" sz="2000" dirty="0"/>
              <a:t>Block Definition Diagrams (BDD)</a:t>
            </a:r>
          </a:p>
          <a:p>
            <a:pPr lvl="1"/>
            <a:r>
              <a:rPr lang="en-US" sz="2000" dirty="0"/>
              <a:t>Internal Block Diagram (IBD)</a:t>
            </a:r>
          </a:p>
          <a:p>
            <a:pPr lvl="1"/>
            <a:r>
              <a:rPr lang="en-US" sz="2000" dirty="0"/>
              <a:t>Parametric diagram (PAR)</a:t>
            </a:r>
          </a:p>
          <a:p>
            <a:pPr lvl="1"/>
            <a:r>
              <a:rPr lang="en-US" sz="2000" dirty="0"/>
              <a:t>Use case diagram (UC)</a:t>
            </a:r>
          </a:p>
          <a:p>
            <a:pPr lvl="1"/>
            <a:r>
              <a:rPr lang="en-US" sz="2000" dirty="0"/>
              <a:t>Requirements diagram (REQ)</a:t>
            </a:r>
          </a:p>
          <a:p>
            <a:pPr lvl="1"/>
            <a:r>
              <a:rPr lang="en-US" sz="2000" dirty="0"/>
              <a:t>Package diagram (PKG)</a:t>
            </a:r>
          </a:p>
          <a:p>
            <a:r>
              <a:rPr lang="en-US" sz="2400" dirty="0"/>
              <a:t>Other diagrams</a:t>
            </a:r>
          </a:p>
        </p:txBody>
      </p:sp>
      <p:sp>
        <p:nvSpPr>
          <p:cNvPr id="3" name="Rectangle 2">
            <a:extLst>
              <a:ext uri="{FF2B5EF4-FFF2-40B4-BE49-F238E27FC236}">
                <a16:creationId xmlns:a16="http://schemas.microsoft.com/office/drawing/2014/main" id="{566CB797-D33D-4E51-A729-C8F067D8A416}"/>
              </a:ext>
            </a:extLst>
          </p:cNvPr>
          <p:cNvSpPr/>
          <p:nvPr/>
        </p:nvSpPr>
        <p:spPr>
          <a:xfrm>
            <a:off x="757728" y="5757167"/>
            <a:ext cx="6096000" cy="830997"/>
          </a:xfrm>
          <a:prstGeom prst="rect">
            <a:avLst/>
          </a:prstGeom>
        </p:spPr>
        <p:txBody>
          <a:bodyPr>
            <a:spAutoFit/>
          </a:bodyPr>
          <a:lstStyle/>
          <a:p>
            <a:r>
              <a:rPr lang="en-US" sz="1600" dirty="0"/>
              <a:t>Reference card taken from: </a:t>
            </a:r>
          </a:p>
          <a:p>
            <a:r>
              <a:rPr lang="en-US" sz="1600" dirty="0">
                <a:hlinkClick r:id="rId4"/>
              </a:rPr>
              <a:t>https://community.sparxsystems.com/community-resources/1043-sysml-1-4-reference-card</a:t>
            </a:r>
            <a:endParaRPr lang="en-US" sz="1600" dirty="0"/>
          </a:p>
        </p:txBody>
      </p:sp>
      <p:sp>
        <p:nvSpPr>
          <p:cNvPr id="6" name="Slide Number Placeholder 5">
            <a:extLst>
              <a:ext uri="{FF2B5EF4-FFF2-40B4-BE49-F238E27FC236}">
                <a16:creationId xmlns:a16="http://schemas.microsoft.com/office/drawing/2014/main" id="{FD33EA68-BA96-413A-9668-7A11D3E9F74C}"/>
              </a:ext>
            </a:extLst>
          </p:cNvPr>
          <p:cNvSpPr>
            <a:spLocks noGrp="1"/>
          </p:cNvSpPr>
          <p:nvPr>
            <p:ph type="sldNum" sz="quarter" idx="12"/>
          </p:nvPr>
        </p:nvSpPr>
        <p:spPr/>
        <p:txBody>
          <a:bodyPr/>
          <a:lstStyle/>
          <a:p>
            <a:fld id="{A69CDD17-BE34-4BBB-B429-4315AF6F93C6}" type="slidenum">
              <a:rPr lang="en-US" smtClean="0"/>
              <a:t>20</a:t>
            </a:fld>
            <a:endParaRPr lang="en-US"/>
          </a:p>
        </p:txBody>
      </p:sp>
    </p:spTree>
    <p:extLst>
      <p:ext uri="{BB962C8B-B14F-4D97-AF65-F5344CB8AC3E}">
        <p14:creationId xmlns:p14="http://schemas.microsoft.com/office/powerpoint/2010/main" val="1716242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40E774-F3FF-463E-9958-2C50B21CE701}"/>
              </a:ext>
            </a:extLst>
          </p:cNvPr>
          <p:cNvSpPr>
            <a:spLocks noGrp="1"/>
          </p:cNvSpPr>
          <p:nvPr>
            <p:ph type="title"/>
          </p:nvPr>
        </p:nvSpPr>
        <p:spPr/>
        <p:txBody>
          <a:bodyPr/>
          <a:lstStyle/>
          <a:p>
            <a:r>
              <a:rPr lang="en-US" dirty="0"/>
              <a:t>Packages</a:t>
            </a:r>
          </a:p>
        </p:txBody>
      </p:sp>
      <p:pic>
        <p:nvPicPr>
          <p:cNvPr id="8" name="Content Placeholder 7" descr="A close up of a map&#10;&#10;Description automatically generated">
            <a:extLst>
              <a:ext uri="{FF2B5EF4-FFF2-40B4-BE49-F238E27FC236}">
                <a16:creationId xmlns:a16="http://schemas.microsoft.com/office/drawing/2014/main" id="{BDA22C24-55E7-4DFB-AFC3-27F509E0093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38255" y="1825625"/>
            <a:ext cx="4181490" cy="4351338"/>
          </a:xfrm>
        </p:spPr>
      </p:pic>
      <p:sp>
        <p:nvSpPr>
          <p:cNvPr id="2" name="Content Placeholder 1">
            <a:extLst>
              <a:ext uri="{FF2B5EF4-FFF2-40B4-BE49-F238E27FC236}">
                <a16:creationId xmlns:a16="http://schemas.microsoft.com/office/drawing/2014/main" id="{8ED3844A-F29C-42F9-8F1B-ACA7DB522D93}"/>
              </a:ext>
            </a:extLst>
          </p:cNvPr>
          <p:cNvSpPr>
            <a:spLocks noGrp="1"/>
          </p:cNvSpPr>
          <p:nvPr>
            <p:ph sz="half" idx="2"/>
          </p:nvPr>
        </p:nvSpPr>
        <p:spPr/>
        <p:txBody>
          <a:bodyPr>
            <a:normAutofit fontScale="92500" lnSpcReduction="20000"/>
          </a:bodyPr>
          <a:lstStyle/>
          <a:p>
            <a:r>
              <a:rPr lang="en-US" dirty="0"/>
              <a:t>Package:</a:t>
            </a:r>
          </a:p>
          <a:p>
            <a:pPr lvl="1"/>
            <a:r>
              <a:rPr lang="en-US" dirty="0"/>
              <a:t>Logical encapsulation of blocks and diagrams within a model</a:t>
            </a:r>
          </a:p>
          <a:p>
            <a:r>
              <a:rPr lang="en-US" dirty="0"/>
              <a:t>Components:</a:t>
            </a:r>
          </a:p>
          <a:p>
            <a:pPr lvl="1"/>
            <a:r>
              <a:rPr lang="en-US" dirty="0"/>
              <a:t>General: contains key reusable blocks for constructing other packages</a:t>
            </a:r>
          </a:p>
          <a:p>
            <a:pPr lvl="1"/>
            <a:r>
              <a:rPr lang="en-US" dirty="0"/>
              <a:t>Devices: describes the generic device blocks within the model</a:t>
            </a:r>
          </a:p>
          <a:p>
            <a:pPr lvl="1"/>
            <a:r>
              <a:rPr lang="en-US" dirty="0"/>
              <a:t>Network: describes the generic industrial network</a:t>
            </a:r>
          </a:p>
          <a:p>
            <a:pPr lvl="1"/>
            <a:r>
              <a:rPr lang="en-US" dirty="0"/>
              <a:t>Robotics</a:t>
            </a:r>
          </a:p>
          <a:p>
            <a:pPr lvl="1"/>
            <a:r>
              <a:rPr lang="en-US" dirty="0"/>
              <a:t>PLC: Programmable Logic Controller</a:t>
            </a:r>
          </a:p>
          <a:p>
            <a:pPr lvl="1"/>
            <a:r>
              <a:rPr lang="en-US" dirty="0"/>
              <a:t>Safety</a:t>
            </a:r>
          </a:p>
          <a:p>
            <a:pPr lvl="1"/>
            <a:r>
              <a:rPr lang="en-US" dirty="0"/>
              <a:t>SMS: Spectrum Monitoring System</a:t>
            </a:r>
          </a:p>
        </p:txBody>
      </p:sp>
      <p:sp>
        <p:nvSpPr>
          <p:cNvPr id="5" name="Slide Number Placeholder 4">
            <a:extLst>
              <a:ext uri="{FF2B5EF4-FFF2-40B4-BE49-F238E27FC236}">
                <a16:creationId xmlns:a16="http://schemas.microsoft.com/office/drawing/2014/main" id="{2C32DD96-6738-4138-96B2-18D4FD073CE6}"/>
              </a:ext>
            </a:extLst>
          </p:cNvPr>
          <p:cNvSpPr>
            <a:spLocks noGrp="1"/>
          </p:cNvSpPr>
          <p:nvPr>
            <p:ph type="sldNum" sz="quarter" idx="12"/>
          </p:nvPr>
        </p:nvSpPr>
        <p:spPr/>
        <p:txBody>
          <a:bodyPr/>
          <a:lstStyle/>
          <a:p>
            <a:fld id="{A69CDD17-BE34-4BBB-B429-4315AF6F93C6}" type="slidenum">
              <a:rPr lang="en-US" smtClean="0"/>
              <a:t>21</a:t>
            </a:fld>
            <a:endParaRPr lang="en-US"/>
          </a:p>
        </p:txBody>
      </p:sp>
    </p:spTree>
    <p:extLst>
      <p:ext uri="{BB962C8B-B14F-4D97-AF65-F5344CB8AC3E}">
        <p14:creationId xmlns:p14="http://schemas.microsoft.com/office/powerpoint/2010/main" val="3659306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11E8B-8C1A-4809-AF51-C1B7376E4FF2}"/>
              </a:ext>
            </a:extLst>
          </p:cNvPr>
          <p:cNvSpPr>
            <a:spLocks noGrp="1"/>
          </p:cNvSpPr>
          <p:nvPr>
            <p:ph type="title"/>
          </p:nvPr>
        </p:nvSpPr>
        <p:spPr>
          <a:xfrm>
            <a:off x="239993" y="306242"/>
            <a:ext cx="2785217" cy="1749269"/>
          </a:xfrm>
        </p:spPr>
        <p:txBody>
          <a:bodyPr>
            <a:normAutofit fontScale="90000"/>
          </a:bodyPr>
          <a:lstStyle/>
          <a:p>
            <a:r>
              <a:rPr lang="en-US" dirty="0"/>
              <a:t>Conceptual </a:t>
            </a:r>
            <a:br>
              <a:rPr lang="en-US" dirty="0"/>
            </a:br>
            <a:r>
              <a:rPr lang="en-US" dirty="0"/>
              <a:t>Block</a:t>
            </a:r>
            <a:br>
              <a:rPr lang="en-US" dirty="0"/>
            </a:br>
            <a:r>
              <a:rPr lang="en-US" dirty="0"/>
              <a:t>Diagram</a:t>
            </a:r>
          </a:p>
        </p:txBody>
      </p:sp>
      <p:pic>
        <p:nvPicPr>
          <p:cNvPr id="4" name="Content Placeholder 3">
            <a:extLst>
              <a:ext uri="{FF2B5EF4-FFF2-40B4-BE49-F238E27FC236}">
                <a16:creationId xmlns:a16="http://schemas.microsoft.com/office/drawing/2014/main" id="{7FAFDD30-0954-4298-9BB8-3EA67A8144EF}"/>
              </a:ext>
            </a:extLst>
          </p:cNvPr>
          <p:cNvPicPr>
            <a:picLocks noGrp="1" noChangeAspect="1"/>
          </p:cNvPicPr>
          <p:nvPr>
            <p:ph idx="1"/>
          </p:nvPr>
        </p:nvPicPr>
        <p:blipFill>
          <a:blip r:embed="rId3"/>
          <a:stretch>
            <a:fillRect/>
          </a:stretch>
        </p:blipFill>
        <p:spPr>
          <a:xfrm>
            <a:off x="3025210" y="221383"/>
            <a:ext cx="7793765" cy="6415233"/>
          </a:xfrm>
          <a:prstGeom prst="rect">
            <a:avLst/>
          </a:prstGeom>
        </p:spPr>
      </p:pic>
      <p:sp>
        <p:nvSpPr>
          <p:cNvPr id="5" name="Slide Number Placeholder 4">
            <a:extLst>
              <a:ext uri="{FF2B5EF4-FFF2-40B4-BE49-F238E27FC236}">
                <a16:creationId xmlns:a16="http://schemas.microsoft.com/office/drawing/2014/main" id="{7C08E415-8EFF-431A-A8F5-99A5BE1F65EF}"/>
              </a:ext>
            </a:extLst>
          </p:cNvPr>
          <p:cNvSpPr>
            <a:spLocks noGrp="1"/>
          </p:cNvSpPr>
          <p:nvPr>
            <p:ph type="sldNum" sz="quarter" idx="12"/>
          </p:nvPr>
        </p:nvSpPr>
        <p:spPr/>
        <p:txBody>
          <a:bodyPr/>
          <a:lstStyle/>
          <a:p>
            <a:fld id="{A69CDD17-BE34-4BBB-B429-4315AF6F93C6}" type="slidenum">
              <a:rPr lang="en-US" smtClean="0"/>
              <a:t>22</a:t>
            </a:fld>
            <a:endParaRPr lang="en-US"/>
          </a:p>
        </p:txBody>
      </p:sp>
    </p:spTree>
    <p:extLst>
      <p:ext uri="{BB962C8B-B14F-4D97-AF65-F5344CB8AC3E}">
        <p14:creationId xmlns:p14="http://schemas.microsoft.com/office/powerpoint/2010/main" val="59455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D1FC0-8FBE-407C-BA7C-51BE48F8CCCA}"/>
              </a:ext>
            </a:extLst>
          </p:cNvPr>
          <p:cNvSpPr>
            <a:spLocks noGrp="1"/>
          </p:cNvSpPr>
          <p:nvPr>
            <p:ph type="title"/>
          </p:nvPr>
        </p:nvSpPr>
        <p:spPr/>
        <p:txBody>
          <a:bodyPr/>
          <a:lstStyle/>
          <a:p>
            <a:r>
              <a:rPr lang="en-US" dirty="0"/>
              <a:t>Robotics – Sample BDD</a:t>
            </a:r>
          </a:p>
        </p:txBody>
      </p:sp>
      <p:pic>
        <p:nvPicPr>
          <p:cNvPr id="6" name="Content Placeholder 5" descr="A screenshot of a cell phone&#10;&#10;Description automatically generated">
            <a:extLst>
              <a:ext uri="{FF2B5EF4-FFF2-40B4-BE49-F238E27FC236}">
                <a16:creationId xmlns:a16="http://schemas.microsoft.com/office/drawing/2014/main" id="{1D48B5ED-0000-49BD-8838-7C54425884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959" y="1690688"/>
            <a:ext cx="9024081" cy="4351338"/>
          </a:xfrm>
        </p:spPr>
      </p:pic>
      <p:sp>
        <p:nvSpPr>
          <p:cNvPr id="4" name="Slide Number Placeholder 3">
            <a:extLst>
              <a:ext uri="{FF2B5EF4-FFF2-40B4-BE49-F238E27FC236}">
                <a16:creationId xmlns:a16="http://schemas.microsoft.com/office/drawing/2014/main" id="{012FAE07-7969-4F1A-85BE-7B4C645DD5C9}"/>
              </a:ext>
            </a:extLst>
          </p:cNvPr>
          <p:cNvSpPr>
            <a:spLocks noGrp="1"/>
          </p:cNvSpPr>
          <p:nvPr>
            <p:ph type="sldNum" sz="quarter" idx="12"/>
          </p:nvPr>
        </p:nvSpPr>
        <p:spPr/>
        <p:txBody>
          <a:bodyPr/>
          <a:lstStyle/>
          <a:p>
            <a:fld id="{A69CDD17-BE34-4BBB-B429-4315AF6F93C6}" type="slidenum">
              <a:rPr lang="en-US" smtClean="0"/>
              <a:t>23</a:t>
            </a:fld>
            <a:endParaRPr lang="en-US"/>
          </a:p>
        </p:txBody>
      </p:sp>
    </p:spTree>
    <p:extLst>
      <p:ext uri="{BB962C8B-B14F-4D97-AF65-F5344CB8AC3E}">
        <p14:creationId xmlns:p14="http://schemas.microsoft.com/office/powerpoint/2010/main" val="3714656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40D7F-F434-408F-953C-6F544698146B}"/>
              </a:ext>
            </a:extLst>
          </p:cNvPr>
          <p:cNvSpPr>
            <a:spLocks noGrp="1"/>
          </p:cNvSpPr>
          <p:nvPr>
            <p:ph type="title"/>
          </p:nvPr>
        </p:nvSpPr>
        <p:spPr>
          <a:xfrm>
            <a:off x="838200" y="365125"/>
            <a:ext cx="3289419" cy="1325563"/>
          </a:xfrm>
        </p:spPr>
        <p:txBody>
          <a:bodyPr/>
          <a:lstStyle/>
          <a:p>
            <a:r>
              <a:rPr lang="en-US" dirty="0"/>
              <a:t>Constraints</a:t>
            </a:r>
          </a:p>
        </p:txBody>
      </p:sp>
      <p:pic>
        <p:nvPicPr>
          <p:cNvPr id="3" name="Content Placeholder 2" descr="A screenshot of a cell phone&#10;&#10;Description automatically generated">
            <a:extLst>
              <a:ext uri="{FF2B5EF4-FFF2-40B4-BE49-F238E27FC236}">
                <a16:creationId xmlns:a16="http://schemas.microsoft.com/office/drawing/2014/main" id="{EECD0D69-D074-4034-B023-E385B0C0B0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75021" y="1690688"/>
            <a:ext cx="5003174" cy="3606349"/>
          </a:xfrm>
        </p:spPr>
      </p:pic>
      <p:sp>
        <p:nvSpPr>
          <p:cNvPr id="10" name="Content Placeholder 5">
            <a:extLst>
              <a:ext uri="{FF2B5EF4-FFF2-40B4-BE49-F238E27FC236}">
                <a16:creationId xmlns:a16="http://schemas.microsoft.com/office/drawing/2014/main" id="{8844AA84-4966-4BE9-A8F3-8F1B02852FBC}"/>
              </a:ext>
            </a:extLst>
          </p:cNvPr>
          <p:cNvSpPr txBox="1">
            <a:spLocks/>
          </p:cNvSpPr>
          <p:nvPr/>
        </p:nvSpPr>
        <p:spPr>
          <a:xfrm>
            <a:off x="838200" y="1603434"/>
            <a:ext cx="5351003" cy="46840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Allows us to model mathematically or programmatically effects of behavior within a block.</a:t>
            </a:r>
          </a:p>
          <a:p>
            <a:pPr marL="0" indent="0">
              <a:buNone/>
            </a:pPr>
            <a:endParaRPr lang="en-US" dirty="0"/>
          </a:p>
          <a:p>
            <a:pPr marL="0" indent="0">
              <a:buNone/>
            </a:pPr>
            <a:r>
              <a:rPr lang="en-US" dirty="0"/>
              <a:t>Types of Constraints:</a:t>
            </a:r>
          </a:p>
          <a:p>
            <a:r>
              <a:rPr lang="en-US" dirty="0"/>
              <a:t>Radio Channel</a:t>
            </a:r>
          </a:p>
          <a:p>
            <a:r>
              <a:rPr lang="en-US" dirty="0"/>
              <a:t>Motion</a:t>
            </a:r>
          </a:p>
          <a:p>
            <a:r>
              <a:rPr lang="en-US" dirty="0"/>
              <a:t>Data (i.e., Network)</a:t>
            </a:r>
          </a:p>
        </p:txBody>
      </p:sp>
      <p:sp>
        <p:nvSpPr>
          <p:cNvPr id="5" name="Slide Number Placeholder 4">
            <a:extLst>
              <a:ext uri="{FF2B5EF4-FFF2-40B4-BE49-F238E27FC236}">
                <a16:creationId xmlns:a16="http://schemas.microsoft.com/office/drawing/2014/main" id="{EE095CF3-0F45-4D74-BE7D-42B3F3601F72}"/>
              </a:ext>
            </a:extLst>
          </p:cNvPr>
          <p:cNvSpPr>
            <a:spLocks noGrp="1"/>
          </p:cNvSpPr>
          <p:nvPr>
            <p:ph type="sldNum" sz="quarter" idx="12"/>
          </p:nvPr>
        </p:nvSpPr>
        <p:spPr/>
        <p:txBody>
          <a:bodyPr/>
          <a:lstStyle/>
          <a:p>
            <a:fld id="{A69CDD17-BE34-4BBB-B429-4315AF6F93C6}" type="slidenum">
              <a:rPr lang="en-US" smtClean="0"/>
              <a:t>24</a:t>
            </a:fld>
            <a:endParaRPr lang="en-US"/>
          </a:p>
        </p:txBody>
      </p:sp>
    </p:spTree>
    <p:extLst>
      <p:ext uri="{BB962C8B-B14F-4D97-AF65-F5344CB8AC3E}">
        <p14:creationId xmlns:p14="http://schemas.microsoft.com/office/powerpoint/2010/main" val="807807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B6128-9263-4A77-8932-019A34A51E8A}"/>
              </a:ext>
            </a:extLst>
          </p:cNvPr>
          <p:cNvSpPr>
            <a:spLocks noGrp="1"/>
          </p:cNvSpPr>
          <p:nvPr>
            <p:ph type="title"/>
          </p:nvPr>
        </p:nvSpPr>
        <p:spPr/>
        <p:txBody>
          <a:bodyPr/>
          <a:lstStyle/>
          <a:p>
            <a:r>
              <a:rPr lang="en-US" dirty="0"/>
              <a:t>Radio Channel Constraints Implementation</a:t>
            </a:r>
          </a:p>
        </p:txBody>
      </p:sp>
      <p:pic>
        <p:nvPicPr>
          <p:cNvPr id="10" name="Content Placeholder 9" descr="A screenshot of a cell phone&#10;&#10;Description automatically generated">
            <a:extLst>
              <a:ext uri="{FF2B5EF4-FFF2-40B4-BE49-F238E27FC236}">
                <a16:creationId xmlns:a16="http://schemas.microsoft.com/office/drawing/2014/main" id="{474BFCCE-98B0-419D-BB0C-820CB300076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20379" y="2198119"/>
            <a:ext cx="5003174" cy="3606349"/>
          </a:xfrm>
        </p:spPr>
      </p:pic>
      <p:pic>
        <p:nvPicPr>
          <p:cNvPr id="8" name="Content Placeholder 7" descr="A screenshot of a cell phone&#10;&#10;Description automatically generated">
            <a:extLst>
              <a:ext uri="{FF2B5EF4-FFF2-40B4-BE49-F238E27FC236}">
                <a16:creationId xmlns:a16="http://schemas.microsoft.com/office/drawing/2014/main" id="{3E06CCE8-3E28-47BA-A3AB-C151E139E5B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28894" y="1825625"/>
            <a:ext cx="3268212" cy="4351338"/>
          </a:xfrm>
        </p:spPr>
      </p:pic>
      <p:sp>
        <p:nvSpPr>
          <p:cNvPr id="3" name="Slide Number Placeholder 2">
            <a:extLst>
              <a:ext uri="{FF2B5EF4-FFF2-40B4-BE49-F238E27FC236}">
                <a16:creationId xmlns:a16="http://schemas.microsoft.com/office/drawing/2014/main" id="{8BAACB6F-0E86-4960-8230-000322A62F9D}"/>
              </a:ext>
            </a:extLst>
          </p:cNvPr>
          <p:cNvSpPr>
            <a:spLocks noGrp="1"/>
          </p:cNvSpPr>
          <p:nvPr>
            <p:ph type="sldNum" sz="quarter" idx="12"/>
          </p:nvPr>
        </p:nvSpPr>
        <p:spPr/>
        <p:txBody>
          <a:bodyPr/>
          <a:lstStyle/>
          <a:p>
            <a:fld id="{A69CDD17-BE34-4BBB-B429-4315AF6F93C6}" type="slidenum">
              <a:rPr lang="en-US" smtClean="0"/>
              <a:t>25</a:t>
            </a:fld>
            <a:endParaRPr lang="en-US"/>
          </a:p>
        </p:txBody>
      </p:sp>
    </p:spTree>
    <p:extLst>
      <p:ext uri="{BB962C8B-B14F-4D97-AF65-F5344CB8AC3E}">
        <p14:creationId xmlns:p14="http://schemas.microsoft.com/office/powerpoint/2010/main" val="2963731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E0C37-8146-4F85-A69F-BF3A9D9E376F}"/>
              </a:ext>
            </a:extLst>
          </p:cNvPr>
          <p:cNvSpPr>
            <a:spLocks noGrp="1"/>
          </p:cNvSpPr>
          <p:nvPr>
            <p:ph type="title"/>
          </p:nvPr>
        </p:nvSpPr>
        <p:spPr/>
        <p:txBody>
          <a:bodyPr/>
          <a:lstStyle/>
          <a:p>
            <a:r>
              <a:rPr lang="en-US" dirty="0"/>
              <a:t>Spectrum Monitoring System (SMS)</a:t>
            </a:r>
          </a:p>
        </p:txBody>
      </p:sp>
      <p:pic>
        <p:nvPicPr>
          <p:cNvPr id="8" name="Content Placeholder 7" descr="A screenshot of a cell phone&#10;&#10;Description automatically generated">
            <a:extLst>
              <a:ext uri="{FF2B5EF4-FFF2-40B4-BE49-F238E27FC236}">
                <a16:creationId xmlns:a16="http://schemas.microsoft.com/office/drawing/2014/main" id="{BB31ADD7-26F4-4F97-900C-1AAF9DEF745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169767"/>
            <a:ext cx="5181600" cy="3663054"/>
          </a:xfrm>
        </p:spPr>
      </p:pic>
      <p:pic>
        <p:nvPicPr>
          <p:cNvPr id="6" name="Content Placeholder 5" descr="A picture containing screenshot&#10;&#10;Description automatically generated">
            <a:extLst>
              <a:ext uri="{FF2B5EF4-FFF2-40B4-BE49-F238E27FC236}">
                <a16:creationId xmlns:a16="http://schemas.microsoft.com/office/drawing/2014/main" id="{F4D10E60-20FA-4892-B4CC-12069536FE2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226014"/>
            <a:ext cx="5181600" cy="3550560"/>
          </a:xfrm>
        </p:spPr>
      </p:pic>
      <p:sp>
        <p:nvSpPr>
          <p:cNvPr id="4" name="Slide Number Placeholder 3">
            <a:extLst>
              <a:ext uri="{FF2B5EF4-FFF2-40B4-BE49-F238E27FC236}">
                <a16:creationId xmlns:a16="http://schemas.microsoft.com/office/drawing/2014/main" id="{7C2F3D5F-FE79-4142-9A34-EC3F6B28FF10}"/>
              </a:ext>
            </a:extLst>
          </p:cNvPr>
          <p:cNvSpPr>
            <a:spLocks noGrp="1"/>
          </p:cNvSpPr>
          <p:nvPr>
            <p:ph type="sldNum" sz="quarter" idx="12"/>
          </p:nvPr>
        </p:nvSpPr>
        <p:spPr/>
        <p:txBody>
          <a:bodyPr/>
          <a:lstStyle/>
          <a:p>
            <a:fld id="{A69CDD17-BE34-4BBB-B429-4315AF6F93C6}" type="slidenum">
              <a:rPr lang="en-US" smtClean="0"/>
              <a:t>26</a:t>
            </a:fld>
            <a:endParaRPr lang="en-US"/>
          </a:p>
        </p:txBody>
      </p:sp>
    </p:spTree>
    <p:extLst>
      <p:ext uri="{BB962C8B-B14F-4D97-AF65-F5344CB8AC3E}">
        <p14:creationId xmlns:p14="http://schemas.microsoft.com/office/powerpoint/2010/main" val="1972614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BCBB99-504F-4CA7-AB2E-8AC185E57B87}"/>
              </a:ext>
            </a:extLst>
          </p:cNvPr>
          <p:cNvSpPr>
            <a:spLocks noGrp="1"/>
          </p:cNvSpPr>
          <p:nvPr>
            <p:ph type="title"/>
          </p:nvPr>
        </p:nvSpPr>
        <p:spPr/>
        <p:txBody>
          <a:bodyPr/>
          <a:lstStyle/>
          <a:p>
            <a:r>
              <a:rPr lang="en-US" dirty="0"/>
              <a:t>Sample IBD of a Workcell</a:t>
            </a:r>
          </a:p>
        </p:txBody>
      </p:sp>
      <p:pic>
        <p:nvPicPr>
          <p:cNvPr id="7" name="Content Placeholder 6" descr="Diagram, schematic&#10;&#10;Description automatically generated">
            <a:extLst>
              <a:ext uri="{FF2B5EF4-FFF2-40B4-BE49-F238E27FC236}">
                <a16:creationId xmlns:a16="http://schemas.microsoft.com/office/drawing/2014/main" id="{77498222-CEF1-419A-9B8C-629FEE13CC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31673" y="1629070"/>
            <a:ext cx="6728654" cy="4351338"/>
          </a:xfrm>
        </p:spPr>
      </p:pic>
      <p:sp>
        <p:nvSpPr>
          <p:cNvPr id="3" name="Slide Number Placeholder 2">
            <a:extLst>
              <a:ext uri="{FF2B5EF4-FFF2-40B4-BE49-F238E27FC236}">
                <a16:creationId xmlns:a16="http://schemas.microsoft.com/office/drawing/2014/main" id="{AB510A77-24FD-47ED-8AB1-E5C4733864D9}"/>
              </a:ext>
            </a:extLst>
          </p:cNvPr>
          <p:cNvSpPr>
            <a:spLocks noGrp="1"/>
          </p:cNvSpPr>
          <p:nvPr>
            <p:ph type="sldNum" sz="quarter" idx="12"/>
          </p:nvPr>
        </p:nvSpPr>
        <p:spPr/>
        <p:txBody>
          <a:bodyPr/>
          <a:lstStyle/>
          <a:p>
            <a:fld id="{A69CDD17-BE34-4BBB-B429-4315AF6F93C6}" type="slidenum">
              <a:rPr lang="en-US" smtClean="0"/>
              <a:t>27</a:t>
            </a:fld>
            <a:endParaRPr lang="en-US"/>
          </a:p>
        </p:txBody>
      </p:sp>
      <p:sp>
        <p:nvSpPr>
          <p:cNvPr id="12" name="TextBox 11">
            <a:extLst>
              <a:ext uri="{FF2B5EF4-FFF2-40B4-BE49-F238E27FC236}">
                <a16:creationId xmlns:a16="http://schemas.microsoft.com/office/drawing/2014/main" id="{4E7477B7-9214-4977-A236-5D1E9DE5F7FB}"/>
              </a:ext>
            </a:extLst>
          </p:cNvPr>
          <p:cNvSpPr txBox="1"/>
          <p:nvPr/>
        </p:nvSpPr>
        <p:spPr>
          <a:xfrm>
            <a:off x="2820112" y="6040229"/>
            <a:ext cx="6571716"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Similar to the force limiting apparatus used for the machine learning research work presented later.</a:t>
            </a:r>
          </a:p>
        </p:txBody>
      </p:sp>
    </p:spTree>
    <p:extLst>
      <p:ext uri="{BB962C8B-B14F-4D97-AF65-F5344CB8AC3E}">
        <p14:creationId xmlns:p14="http://schemas.microsoft.com/office/powerpoint/2010/main" val="3482676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2D50E-565A-471D-B5E5-9DC0644F3B31}"/>
              </a:ext>
            </a:extLst>
          </p:cNvPr>
          <p:cNvSpPr>
            <a:spLocks noGrp="1"/>
          </p:cNvSpPr>
          <p:nvPr>
            <p:ph type="title"/>
          </p:nvPr>
        </p:nvSpPr>
        <p:spPr/>
        <p:txBody>
          <a:bodyPr/>
          <a:lstStyle/>
          <a:p>
            <a:r>
              <a:rPr lang="en-US" dirty="0"/>
              <a:t>Application of the Graph Databases to CPS Experiments</a:t>
            </a:r>
          </a:p>
        </p:txBody>
      </p:sp>
      <p:sp>
        <p:nvSpPr>
          <p:cNvPr id="5" name="Text Placeholder 4">
            <a:extLst>
              <a:ext uri="{FF2B5EF4-FFF2-40B4-BE49-F238E27FC236}">
                <a16:creationId xmlns:a16="http://schemas.microsoft.com/office/drawing/2014/main" id="{FFE7CC34-EB5F-4919-8318-E1E7B9590C19}"/>
              </a:ext>
            </a:extLst>
          </p:cNvPr>
          <p:cNvSpPr>
            <a:spLocks noGrp="1"/>
          </p:cNvSpPr>
          <p:nvPr>
            <p:ph type="body" idx="1"/>
          </p:nvPr>
        </p:nvSpPr>
        <p:spPr/>
        <p:txBody>
          <a:bodyPr/>
          <a:lstStyle/>
          <a:p>
            <a:r>
              <a:rPr lang="en-US" dirty="0"/>
              <a:t>Performance Estimation, Testing, and Control of Cyber-Physical Systems Employing Non-Ideal Communications Networks</a:t>
            </a:r>
          </a:p>
          <a:p>
            <a:r>
              <a:rPr lang="en-US" dirty="0"/>
              <a:t>Richard Candell</a:t>
            </a:r>
          </a:p>
        </p:txBody>
      </p:sp>
      <p:sp>
        <p:nvSpPr>
          <p:cNvPr id="3" name="Slide Number Placeholder 2">
            <a:extLst>
              <a:ext uri="{FF2B5EF4-FFF2-40B4-BE49-F238E27FC236}">
                <a16:creationId xmlns:a16="http://schemas.microsoft.com/office/drawing/2014/main" id="{4D6DBA56-8F4F-4FA5-AB8E-ED12EDCABF53}"/>
              </a:ext>
            </a:extLst>
          </p:cNvPr>
          <p:cNvSpPr>
            <a:spLocks noGrp="1"/>
          </p:cNvSpPr>
          <p:nvPr>
            <p:ph type="sldNum" sz="quarter" idx="12"/>
          </p:nvPr>
        </p:nvSpPr>
        <p:spPr/>
        <p:txBody>
          <a:bodyPr/>
          <a:lstStyle/>
          <a:p>
            <a:fld id="{A69CDD17-BE34-4BBB-B429-4315AF6F93C6}" type="slidenum">
              <a:rPr lang="en-US" smtClean="0"/>
              <a:t>28</a:t>
            </a:fld>
            <a:endParaRPr lang="en-US"/>
          </a:p>
        </p:txBody>
      </p:sp>
      <p:sp>
        <p:nvSpPr>
          <p:cNvPr id="6" name="Content Placeholder 5">
            <a:extLst>
              <a:ext uri="{FF2B5EF4-FFF2-40B4-BE49-F238E27FC236}">
                <a16:creationId xmlns:a16="http://schemas.microsoft.com/office/drawing/2014/main" id="{52F4CF07-1B59-4882-B14D-A7BEEF93BCE9}"/>
              </a:ext>
            </a:extLst>
          </p:cNvPr>
          <p:cNvSpPr txBox="1">
            <a:spLocks/>
          </p:cNvSpPr>
          <p:nvPr/>
        </p:nvSpPr>
        <p:spPr>
          <a:xfrm>
            <a:off x="844550" y="350837"/>
            <a:ext cx="5264150" cy="200501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imes New Roman" panose="02020603050405020304" pitchFamily="18" charset="0"/>
                <a:ea typeface="+mn-ea"/>
                <a:cs typeface="Times New Roman" panose="02020603050405020304"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imes New Roman" panose="02020603050405020304" pitchFamily="18" charset="0"/>
                <a:ea typeface="+mn-ea"/>
                <a:cs typeface="Times New Roman" panose="02020603050405020304" pitchFamily="18"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514350" indent="-514350">
              <a:buFont typeface="+mj-lt"/>
              <a:buAutoNum type="arabicPeriod"/>
            </a:pPr>
            <a:r>
              <a:rPr lang="en-US" sz="1400" dirty="0">
                <a:solidFill>
                  <a:schemeClr val="tx1"/>
                </a:solidFill>
              </a:rPr>
              <a:t>Thesis Context</a:t>
            </a:r>
          </a:p>
          <a:p>
            <a:pPr marL="514350" indent="-514350">
              <a:buFont typeface="+mj-lt"/>
              <a:buAutoNum type="arabicPeriod"/>
            </a:pPr>
            <a:r>
              <a:rPr lang="en-US" sz="1400" dirty="0">
                <a:solidFill>
                  <a:schemeClr val="tx1">
                    <a:lumMod val="95000"/>
                    <a:lumOff val="5000"/>
                  </a:schemeClr>
                </a:solidFill>
              </a:rPr>
              <a:t>Introduction to Cyberphysical Systems in Smart Manufacturing</a:t>
            </a:r>
          </a:p>
          <a:p>
            <a:pPr marL="514350" indent="-514350">
              <a:buFont typeface="+mj-lt"/>
              <a:buAutoNum type="arabicPeriod"/>
            </a:pPr>
            <a:r>
              <a:rPr lang="en-US" sz="1400" dirty="0">
                <a:solidFill>
                  <a:schemeClr val="tx1"/>
                </a:solidFill>
              </a:rPr>
              <a:t>Industrial Wireless Requirements</a:t>
            </a:r>
          </a:p>
          <a:p>
            <a:pPr marL="514350" indent="-514350">
              <a:buFont typeface="+mj-lt"/>
              <a:buAutoNum type="arabicPeriod"/>
            </a:pPr>
            <a:r>
              <a:rPr lang="en-US" sz="1400" dirty="0">
                <a:solidFill>
                  <a:schemeClr val="tx1"/>
                </a:solidFill>
              </a:rPr>
              <a:t>SysML: Workcell Architectural Decomposition and Analysis</a:t>
            </a:r>
          </a:p>
          <a:p>
            <a:pPr marL="514350" indent="-514350">
              <a:buFont typeface="+mj-lt"/>
              <a:buAutoNum type="arabicPeriod"/>
            </a:pPr>
            <a:r>
              <a:rPr lang="en-US" sz="1400" dirty="0">
                <a:solidFill>
                  <a:schemeClr val="accent1"/>
                </a:solidFill>
              </a:rPr>
              <a:t>Application of the Graph Databases to CPS Experiments</a:t>
            </a:r>
          </a:p>
          <a:p>
            <a:pPr marL="514350" indent="-514350">
              <a:buFont typeface="+mj-lt"/>
              <a:buAutoNum type="arabicPeriod"/>
            </a:pPr>
            <a:r>
              <a:rPr lang="en-US" sz="1400" dirty="0">
                <a:solidFill>
                  <a:schemeClr val="tx1"/>
                </a:solidFill>
              </a:rPr>
              <a:t>Machine Learning in a Robotic Force Seeking Application</a:t>
            </a:r>
          </a:p>
          <a:p>
            <a:pPr marL="514350" indent="-514350">
              <a:buFont typeface="+mj-lt"/>
              <a:buAutoNum type="arabicPeriod"/>
            </a:pPr>
            <a:r>
              <a:rPr lang="en-US" sz="1400" dirty="0">
                <a:solidFill>
                  <a:schemeClr val="tx1"/>
                </a:solidFill>
              </a:rPr>
              <a:t>Conclusion</a:t>
            </a:r>
          </a:p>
          <a:p>
            <a:pPr marL="514350" indent="-514350">
              <a:buFont typeface="+mj-lt"/>
              <a:buAutoNum type="arabicPeriod"/>
            </a:pPr>
            <a:endParaRPr lang="en-US" sz="1400" dirty="0">
              <a:solidFill>
                <a:schemeClr val="tx1"/>
              </a:solidFill>
            </a:endParaRPr>
          </a:p>
        </p:txBody>
      </p:sp>
    </p:spTree>
    <p:extLst>
      <p:ext uri="{BB962C8B-B14F-4D97-AF65-F5344CB8AC3E}">
        <p14:creationId xmlns:p14="http://schemas.microsoft.com/office/powerpoint/2010/main" val="1716830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ADD0-8D53-44B2-A62B-E225921ED2C3}"/>
              </a:ext>
            </a:extLst>
          </p:cNvPr>
          <p:cNvSpPr>
            <a:spLocks noGrp="1"/>
          </p:cNvSpPr>
          <p:nvPr>
            <p:ph type="title"/>
          </p:nvPr>
        </p:nvSpPr>
        <p:spPr/>
        <p:txBody>
          <a:bodyPr/>
          <a:lstStyle/>
          <a:p>
            <a:r>
              <a:rPr lang="en-US"/>
              <a:t>Introduction &amp; Motivation</a:t>
            </a:r>
            <a:endParaRPr lang="en-US" dirty="0"/>
          </a:p>
        </p:txBody>
      </p:sp>
      <p:sp>
        <p:nvSpPr>
          <p:cNvPr id="3" name="Content Placeholder 2">
            <a:extLst>
              <a:ext uri="{FF2B5EF4-FFF2-40B4-BE49-F238E27FC236}">
                <a16:creationId xmlns:a16="http://schemas.microsoft.com/office/drawing/2014/main" id="{69BB8E3A-D4ED-4B57-960E-56026C36E9C7}"/>
              </a:ext>
            </a:extLst>
          </p:cNvPr>
          <p:cNvSpPr>
            <a:spLocks noGrp="1"/>
          </p:cNvSpPr>
          <p:nvPr>
            <p:ph idx="1"/>
          </p:nvPr>
        </p:nvSpPr>
        <p:spPr>
          <a:xfrm>
            <a:off x="838200" y="1825625"/>
            <a:ext cx="5766640" cy="4351338"/>
          </a:xfrm>
        </p:spPr>
        <p:txBody>
          <a:bodyPr>
            <a:normAutofit fontScale="92500" lnSpcReduction="20000"/>
          </a:bodyPr>
          <a:lstStyle/>
          <a:p>
            <a:r>
              <a:rPr lang="en-US" dirty="0"/>
              <a:t>Motivation </a:t>
            </a:r>
          </a:p>
          <a:p>
            <a:pPr lvl="1"/>
            <a:r>
              <a:rPr lang="en-US" dirty="0"/>
              <a:t>Address the difficulty of organizing IT and OT data and their correlated relationships</a:t>
            </a:r>
          </a:p>
          <a:p>
            <a:pPr lvl="1"/>
            <a:r>
              <a:rPr lang="en-US" dirty="0"/>
              <a:t>Make access to the data and intrinsic correlations easier to discover</a:t>
            </a:r>
          </a:p>
          <a:p>
            <a:r>
              <a:rPr lang="en-US" dirty="0"/>
              <a:t>Graph Database Advantages</a:t>
            </a:r>
          </a:p>
          <a:p>
            <a:pPr lvl="1"/>
            <a:r>
              <a:rPr lang="en-US" dirty="0"/>
              <a:t>Inherently capture data and relationships</a:t>
            </a:r>
          </a:p>
          <a:p>
            <a:pPr lvl="1"/>
            <a:r>
              <a:rPr lang="en-US" dirty="0"/>
              <a:t>No need to perform complex joins</a:t>
            </a:r>
          </a:p>
          <a:p>
            <a:r>
              <a:rPr lang="en-US" dirty="0"/>
              <a:t>Outputs</a:t>
            </a:r>
          </a:p>
          <a:p>
            <a:pPr lvl="1"/>
            <a:r>
              <a:rPr lang="en-US" dirty="0"/>
              <a:t>Used the GDB to study the impacts of the network on the physical system</a:t>
            </a:r>
          </a:p>
          <a:p>
            <a:pPr lvl="1"/>
            <a:r>
              <a:rPr lang="en-US" dirty="0"/>
              <a:t>General approach to be widely used in industrial applications</a:t>
            </a:r>
          </a:p>
        </p:txBody>
      </p:sp>
      <p:pic>
        <p:nvPicPr>
          <p:cNvPr id="1026" name="Picture 2" descr="Tips for Building on Graph Databases (Neo4j) – Chelsea Troy">
            <a:extLst>
              <a:ext uri="{FF2B5EF4-FFF2-40B4-BE49-F238E27FC236}">
                <a16:creationId xmlns:a16="http://schemas.microsoft.com/office/drawing/2014/main" id="{BD82CF76-AAF4-4E70-9DCC-CD73E7CF6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6463" y="2284070"/>
            <a:ext cx="4001815" cy="298642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017C5989-210C-43D0-AF11-52F02AF972AE}"/>
              </a:ext>
            </a:extLst>
          </p:cNvPr>
          <p:cNvSpPr>
            <a:spLocks noGrp="1"/>
          </p:cNvSpPr>
          <p:nvPr>
            <p:ph type="sldNum" sz="quarter" idx="12"/>
          </p:nvPr>
        </p:nvSpPr>
        <p:spPr/>
        <p:txBody>
          <a:bodyPr/>
          <a:lstStyle/>
          <a:p>
            <a:fld id="{A69CDD17-BE34-4BBB-B429-4315AF6F93C6}" type="slidenum">
              <a:rPr lang="en-US" smtClean="0"/>
              <a:t>29</a:t>
            </a:fld>
            <a:endParaRPr lang="en-US"/>
          </a:p>
        </p:txBody>
      </p:sp>
    </p:spTree>
    <p:extLst>
      <p:ext uri="{BB962C8B-B14F-4D97-AF65-F5344CB8AC3E}">
        <p14:creationId xmlns:p14="http://schemas.microsoft.com/office/powerpoint/2010/main" val="2979823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0FE5A4-005F-4DE3-9803-0C777488F9D1}"/>
              </a:ext>
            </a:extLst>
          </p:cNvPr>
          <p:cNvSpPr>
            <a:spLocks noGrp="1"/>
          </p:cNvSpPr>
          <p:nvPr>
            <p:ph type="title"/>
          </p:nvPr>
        </p:nvSpPr>
        <p:spPr/>
        <p:txBody>
          <a:bodyPr/>
          <a:lstStyle/>
          <a:p>
            <a:r>
              <a:rPr lang="en-US" dirty="0"/>
              <a:t>Agenda</a:t>
            </a:r>
          </a:p>
        </p:txBody>
      </p:sp>
      <p:sp>
        <p:nvSpPr>
          <p:cNvPr id="6" name="Content Placeholder 5">
            <a:extLst>
              <a:ext uri="{FF2B5EF4-FFF2-40B4-BE49-F238E27FC236}">
                <a16:creationId xmlns:a16="http://schemas.microsoft.com/office/drawing/2014/main" id="{7898990A-21B2-45C8-B352-0BBFA82EB8A7}"/>
              </a:ext>
            </a:extLst>
          </p:cNvPr>
          <p:cNvSpPr>
            <a:spLocks noGrp="1"/>
          </p:cNvSpPr>
          <p:nvPr>
            <p:ph idx="1"/>
          </p:nvPr>
        </p:nvSpPr>
        <p:spPr/>
        <p:txBody>
          <a:bodyPr/>
          <a:lstStyle/>
          <a:p>
            <a:pPr marL="514350" indent="-514350">
              <a:buFont typeface="+mj-lt"/>
              <a:buAutoNum type="arabicPeriod"/>
            </a:pPr>
            <a:r>
              <a:rPr lang="en-US" dirty="0"/>
              <a:t>Thesis Context</a:t>
            </a:r>
          </a:p>
          <a:p>
            <a:pPr marL="514350" indent="-514350">
              <a:buFont typeface="+mj-lt"/>
              <a:buAutoNum type="arabicPeriod"/>
            </a:pPr>
            <a:r>
              <a:rPr lang="en-US" dirty="0"/>
              <a:t>Introduction to Cyberphysical Systems in Smart Manufacturing</a:t>
            </a:r>
          </a:p>
          <a:p>
            <a:pPr marL="514350" indent="-514350">
              <a:buFont typeface="+mj-lt"/>
              <a:buAutoNum type="arabicPeriod"/>
            </a:pPr>
            <a:r>
              <a:rPr lang="en-US" dirty="0"/>
              <a:t>Industrial Wireless Requirements</a:t>
            </a:r>
          </a:p>
          <a:p>
            <a:pPr marL="514350" indent="-514350">
              <a:buFont typeface="+mj-lt"/>
              <a:buAutoNum type="arabicPeriod"/>
            </a:pPr>
            <a:r>
              <a:rPr lang="en-US" dirty="0"/>
              <a:t>SysML: Workcell Architectural Decomposition and Analysis</a:t>
            </a:r>
          </a:p>
          <a:p>
            <a:pPr marL="514350" indent="-514350">
              <a:buFont typeface="+mj-lt"/>
              <a:buAutoNum type="arabicPeriod"/>
            </a:pPr>
            <a:r>
              <a:rPr lang="en-US" dirty="0"/>
              <a:t>Application of the Graph Databases to CPS Experiments</a:t>
            </a:r>
          </a:p>
          <a:p>
            <a:pPr marL="514350" indent="-514350">
              <a:buFont typeface="+mj-lt"/>
              <a:buAutoNum type="arabicPeriod"/>
            </a:pPr>
            <a:r>
              <a:rPr lang="en-US" dirty="0"/>
              <a:t>Machine Learning in a Robotic Force Seeking Application</a:t>
            </a:r>
          </a:p>
          <a:p>
            <a:pPr marL="514350" indent="-514350">
              <a:buFont typeface="+mj-lt"/>
              <a:buAutoNum type="arabicPeriod"/>
            </a:pPr>
            <a:r>
              <a:rPr lang="en-US" dirty="0"/>
              <a:t>Conclusion</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95801F71-320E-4D01-9C49-1798F7886847}"/>
              </a:ext>
            </a:extLst>
          </p:cNvPr>
          <p:cNvSpPr>
            <a:spLocks noGrp="1"/>
          </p:cNvSpPr>
          <p:nvPr>
            <p:ph type="sldNum" sz="quarter" idx="12"/>
          </p:nvPr>
        </p:nvSpPr>
        <p:spPr/>
        <p:txBody>
          <a:bodyPr/>
          <a:lstStyle/>
          <a:p>
            <a:fld id="{A69CDD17-BE34-4BBB-B429-4315AF6F93C6}" type="slidenum">
              <a:rPr lang="en-US" smtClean="0"/>
              <a:t>3</a:t>
            </a:fld>
            <a:endParaRPr lang="en-US"/>
          </a:p>
        </p:txBody>
      </p:sp>
    </p:spTree>
    <p:extLst>
      <p:ext uri="{BB962C8B-B14F-4D97-AF65-F5344CB8AC3E}">
        <p14:creationId xmlns:p14="http://schemas.microsoft.com/office/powerpoint/2010/main" val="212966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283E5-9896-4BA6-8ADD-CE4F0F9FE906}"/>
              </a:ext>
            </a:extLst>
          </p:cNvPr>
          <p:cNvSpPr>
            <a:spLocks noGrp="1"/>
          </p:cNvSpPr>
          <p:nvPr>
            <p:ph type="title"/>
          </p:nvPr>
        </p:nvSpPr>
        <p:spPr>
          <a:xfrm>
            <a:off x="648929" y="629266"/>
            <a:ext cx="3505495" cy="1622321"/>
          </a:xfrm>
        </p:spPr>
        <p:txBody>
          <a:bodyPr>
            <a:normAutofit/>
          </a:bodyPr>
          <a:lstStyle/>
          <a:p>
            <a:r>
              <a:rPr lang="en-US" sz="3700"/>
              <a:t>What is a Graph Database?</a:t>
            </a:r>
          </a:p>
        </p:txBody>
      </p:sp>
      <p:sp>
        <p:nvSpPr>
          <p:cNvPr id="3" name="Content Placeholder 2">
            <a:extLst>
              <a:ext uri="{FF2B5EF4-FFF2-40B4-BE49-F238E27FC236}">
                <a16:creationId xmlns:a16="http://schemas.microsoft.com/office/drawing/2014/main" id="{29F866F2-E01A-46B8-97E3-35242B97DFAB}"/>
              </a:ext>
            </a:extLst>
          </p:cNvPr>
          <p:cNvSpPr>
            <a:spLocks noGrp="1"/>
          </p:cNvSpPr>
          <p:nvPr>
            <p:ph idx="1"/>
          </p:nvPr>
        </p:nvSpPr>
        <p:spPr>
          <a:xfrm>
            <a:off x="648931" y="2438400"/>
            <a:ext cx="3505494" cy="3785419"/>
          </a:xfrm>
        </p:spPr>
        <p:txBody>
          <a:bodyPr>
            <a:normAutofit/>
          </a:bodyPr>
          <a:lstStyle/>
          <a:p>
            <a:pPr marL="0" indent="0">
              <a:buNone/>
            </a:pPr>
            <a:r>
              <a:rPr lang="en-US" sz="2000"/>
              <a:t>A graph database (GDB) is a database that uses graph structures for semantic queries with nodes, edges, and properties to represent and store data. A key concept of the system is the graph.</a:t>
            </a:r>
          </a:p>
        </p:txBody>
      </p:sp>
      <p:sp>
        <p:nvSpPr>
          <p:cNvPr id="192" name="Rectangle 19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7. Neo4j: A Graph Database - Spring Data [Book]">
            <a:extLst>
              <a:ext uri="{FF2B5EF4-FFF2-40B4-BE49-F238E27FC236}">
                <a16:creationId xmlns:a16="http://schemas.microsoft.com/office/drawing/2014/main" id="{0824211C-B42F-4123-8C93-57A0FA8268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85" b="-3"/>
          <a:stretch/>
        </p:blipFill>
        <p:spPr bwMode="auto">
          <a:xfrm>
            <a:off x="5467717" y="807593"/>
            <a:ext cx="5895620" cy="5239568"/>
          </a:xfrm>
          <a:prstGeom prst="rect">
            <a:avLst/>
          </a:prstGeom>
          <a:noFill/>
          <a:effectLst/>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C6B259E-2D44-4715-A6EB-2F105970D0D3}"/>
              </a:ext>
            </a:extLst>
          </p:cNvPr>
          <p:cNvSpPr>
            <a:spLocks noGrp="1"/>
          </p:cNvSpPr>
          <p:nvPr>
            <p:ph type="sldNum" sz="quarter" idx="12"/>
          </p:nvPr>
        </p:nvSpPr>
        <p:spPr/>
        <p:txBody>
          <a:bodyPr/>
          <a:lstStyle/>
          <a:p>
            <a:fld id="{A69CDD17-BE34-4BBB-B429-4315AF6F93C6}" type="slidenum">
              <a:rPr lang="en-US" smtClean="0"/>
              <a:t>30</a:t>
            </a:fld>
            <a:endParaRPr lang="en-US"/>
          </a:p>
        </p:txBody>
      </p:sp>
    </p:spTree>
    <p:extLst>
      <p:ext uri="{BB962C8B-B14F-4D97-AF65-F5344CB8AC3E}">
        <p14:creationId xmlns:p14="http://schemas.microsoft.com/office/powerpoint/2010/main" val="295968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9FE5-2EF8-4C31-9FCD-9C6A48B6DCE2}"/>
              </a:ext>
            </a:extLst>
          </p:cNvPr>
          <p:cNvSpPr>
            <a:spLocks noGrp="1"/>
          </p:cNvSpPr>
          <p:nvPr>
            <p:ph type="title"/>
          </p:nvPr>
        </p:nvSpPr>
        <p:spPr>
          <a:xfrm>
            <a:off x="57150" y="352425"/>
            <a:ext cx="3562350" cy="1325563"/>
          </a:xfrm>
        </p:spPr>
        <p:txBody>
          <a:bodyPr/>
          <a:lstStyle/>
          <a:p>
            <a:r>
              <a:rPr lang="en-US" dirty="0"/>
              <a:t>Testbed Configuration</a:t>
            </a:r>
          </a:p>
        </p:txBody>
      </p:sp>
      <p:pic>
        <p:nvPicPr>
          <p:cNvPr id="4" name="Content Placeholder 3">
            <a:extLst>
              <a:ext uri="{FF2B5EF4-FFF2-40B4-BE49-F238E27FC236}">
                <a16:creationId xmlns:a16="http://schemas.microsoft.com/office/drawing/2014/main" id="{CAE3A141-3BF9-4775-AFD9-00D123531D2D}"/>
              </a:ext>
            </a:extLst>
          </p:cNvPr>
          <p:cNvPicPr>
            <a:picLocks noGrp="1" noChangeAspect="1"/>
          </p:cNvPicPr>
          <p:nvPr>
            <p:ph idx="1"/>
          </p:nvPr>
        </p:nvPicPr>
        <p:blipFill>
          <a:blip r:embed="rId2"/>
          <a:stretch>
            <a:fillRect/>
          </a:stretch>
        </p:blipFill>
        <p:spPr>
          <a:xfrm>
            <a:off x="3429000" y="245540"/>
            <a:ext cx="8496300" cy="6366920"/>
          </a:xfrm>
          <a:prstGeom prst="rect">
            <a:avLst/>
          </a:prstGeom>
        </p:spPr>
      </p:pic>
      <p:sp>
        <p:nvSpPr>
          <p:cNvPr id="5" name="Slide Number Placeholder 4">
            <a:extLst>
              <a:ext uri="{FF2B5EF4-FFF2-40B4-BE49-F238E27FC236}">
                <a16:creationId xmlns:a16="http://schemas.microsoft.com/office/drawing/2014/main" id="{8E120259-D9C5-40A4-B0A9-F2AD6A03B6EC}"/>
              </a:ext>
            </a:extLst>
          </p:cNvPr>
          <p:cNvSpPr>
            <a:spLocks noGrp="1"/>
          </p:cNvSpPr>
          <p:nvPr>
            <p:ph type="sldNum" sz="quarter" idx="12"/>
          </p:nvPr>
        </p:nvSpPr>
        <p:spPr/>
        <p:txBody>
          <a:bodyPr/>
          <a:lstStyle/>
          <a:p>
            <a:fld id="{A69CDD17-BE34-4BBB-B429-4315AF6F93C6}" type="slidenum">
              <a:rPr lang="en-US" smtClean="0"/>
              <a:t>31</a:t>
            </a:fld>
            <a:endParaRPr lang="en-US"/>
          </a:p>
        </p:txBody>
      </p:sp>
    </p:spTree>
    <p:extLst>
      <p:ext uri="{BB962C8B-B14F-4D97-AF65-F5344CB8AC3E}">
        <p14:creationId xmlns:p14="http://schemas.microsoft.com/office/powerpoint/2010/main" val="3737354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D43E-857D-442B-8530-273976208FA5}"/>
              </a:ext>
            </a:extLst>
          </p:cNvPr>
          <p:cNvSpPr>
            <a:spLocks noGrp="1"/>
          </p:cNvSpPr>
          <p:nvPr>
            <p:ph type="title"/>
          </p:nvPr>
        </p:nvSpPr>
        <p:spPr/>
        <p:txBody>
          <a:bodyPr/>
          <a:lstStyle/>
          <a:p>
            <a:r>
              <a:rPr lang="en-US" dirty="0"/>
              <a:t>Graph Database Process Flow</a:t>
            </a:r>
          </a:p>
        </p:txBody>
      </p:sp>
      <p:pic>
        <p:nvPicPr>
          <p:cNvPr id="8" name="Content Placeholder 7">
            <a:extLst>
              <a:ext uri="{FF2B5EF4-FFF2-40B4-BE49-F238E27FC236}">
                <a16:creationId xmlns:a16="http://schemas.microsoft.com/office/drawing/2014/main" id="{6F0D488B-5050-4780-95E0-5E93A621BE8B}"/>
              </a:ext>
            </a:extLst>
          </p:cNvPr>
          <p:cNvPicPr>
            <a:picLocks noGrp="1" noChangeAspect="1"/>
          </p:cNvPicPr>
          <p:nvPr>
            <p:ph idx="1"/>
          </p:nvPr>
        </p:nvPicPr>
        <p:blipFill rotWithShape="1">
          <a:blip r:embed="rId3"/>
          <a:srcRect b="1706"/>
          <a:stretch/>
        </p:blipFill>
        <p:spPr>
          <a:xfrm>
            <a:off x="838200" y="2410816"/>
            <a:ext cx="10515600" cy="2605878"/>
          </a:xfrm>
          <a:prstGeom prst="rect">
            <a:avLst/>
          </a:prstGeom>
        </p:spPr>
      </p:pic>
      <p:sp>
        <p:nvSpPr>
          <p:cNvPr id="4" name="Slide Number Placeholder 3">
            <a:extLst>
              <a:ext uri="{FF2B5EF4-FFF2-40B4-BE49-F238E27FC236}">
                <a16:creationId xmlns:a16="http://schemas.microsoft.com/office/drawing/2014/main" id="{D7775FC6-732A-4AF7-8046-2966A8F6D81F}"/>
              </a:ext>
            </a:extLst>
          </p:cNvPr>
          <p:cNvSpPr>
            <a:spLocks noGrp="1"/>
          </p:cNvSpPr>
          <p:nvPr>
            <p:ph type="sldNum" sz="quarter" idx="12"/>
          </p:nvPr>
        </p:nvSpPr>
        <p:spPr/>
        <p:txBody>
          <a:bodyPr/>
          <a:lstStyle/>
          <a:p>
            <a:fld id="{A69CDD17-BE34-4BBB-B429-4315AF6F93C6}" type="slidenum">
              <a:rPr lang="en-US" smtClean="0"/>
              <a:t>32</a:t>
            </a:fld>
            <a:endParaRPr lang="en-US"/>
          </a:p>
        </p:txBody>
      </p:sp>
    </p:spTree>
    <p:extLst>
      <p:ext uri="{BB962C8B-B14F-4D97-AF65-F5344CB8AC3E}">
        <p14:creationId xmlns:p14="http://schemas.microsoft.com/office/powerpoint/2010/main" val="2530717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0" name="Elbow Connector 248">
            <a:extLst>
              <a:ext uri="{FF2B5EF4-FFF2-40B4-BE49-F238E27FC236}">
                <a16:creationId xmlns:a16="http://schemas.microsoft.com/office/drawing/2014/main" id="{8CBA1E1F-DB9B-4B15-90FE-179A55E5FB08}"/>
              </a:ext>
            </a:extLst>
          </p:cNvPr>
          <p:cNvCxnSpPr>
            <a:cxnSpLocks/>
            <a:stCxn id="177" idx="3"/>
          </p:cNvCxnSpPr>
          <p:nvPr/>
        </p:nvCxnSpPr>
        <p:spPr>
          <a:xfrm flipV="1">
            <a:off x="2314847" y="2424244"/>
            <a:ext cx="1673024" cy="853294"/>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1" name="Straight Arrow Connector 184">
            <a:extLst>
              <a:ext uri="{FF2B5EF4-FFF2-40B4-BE49-F238E27FC236}">
                <a16:creationId xmlns:a16="http://schemas.microsoft.com/office/drawing/2014/main" id="{B8FC9AB8-471C-415F-893F-95F836D31C49}"/>
              </a:ext>
            </a:extLst>
          </p:cNvPr>
          <p:cNvCxnSpPr>
            <a:cxnSpLocks/>
            <a:stCxn id="189" idx="1"/>
          </p:cNvCxnSpPr>
          <p:nvPr/>
        </p:nvCxnSpPr>
        <p:spPr>
          <a:xfrm rot="10800000">
            <a:off x="9203697" y="3431100"/>
            <a:ext cx="1444193" cy="1093566"/>
          </a:xfrm>
          <a:prstGeom prst="bentConnector3">
            <a:avLst>
              <a:gd name="adj1" fmla="val 9985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84">
            <a:extLst>
              <a:ext uri="{FF2B5EF4-FFF2-40B4-BE49-F238E27FC236}">
                <a16:creationId xmlns:a16="http://schemas.microsoft.com/office/drawing/2014/main" id="{F99BE882-3496-4EFC-8983-6AED691376C3}"/>
              </a:ext>
            </a:extLst>
          </p:cNvPr>
          <p:cNvCxnSpPr>
            <a:cxnSpLocks/>
            <a:stCxn id="186" idx="1"/>
          </p:cNvCxnSpPr>
          <p:nvPr/>
        </p:nvCxnSpPr>
        <p:spPr>
          <a:xfrm rot="10800000">
            <a:off x="9049627" y="3431097"/>
            <a:ext cx="1584471" cy="1574443"/>
          </a:xfrm>
          <a:prstGeom prst="bentConnector3">
            <a:avLst>
              <a:gd name="adj1" fmla="val 10022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84">
            <a:extLst>
              <a:ext uri="{FF2B5EF4-FFF2-40B4-BE49-F238E27FC236}">
                <a16:creationId xmlns:a16="http://schemas.microsoft.com/office/drawing/2014/main" id="{32D8F2A1-0839-4801-9C06-2841E6EDF86F}"/>
              </a:ext>
            </a:extLst>
          </p:cNvPr>
          <p:cNvCxnSpPr>
            <a:cxnSpLocks/>
            <a:stCxn id="199" idx="1"/>
          </p:cNvCxnSpPr>
          <p:nvPr/>
        </p:nvCxnSpPr>
        <p:spPr>
          <a:xfrm rot="10800000">
            <a:off x="8888404" y="3431097"/>
            <a:ext cx="1759494" cy="2061649"/>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4" name="Rectangle 173">
            <a:extLst>
              <a:ext uri="{FF2B5EF4-FFF2-40B4-BE49-F238E27FC236}">
                <a16:creationId xmlns:a16="http://schemas.microsoft.com/office/drawing/2014/main" id="{72F06ED3-D2A6-401B-9F72-3151B0CD30E1}"/>
              </a:ext>
            </a:extLst>
          </p:cNvPr>
          <p:cNvSpPr/>
          <p:nvPr/>
        </p:nvSpPr>
        <p:spPr>
          <a:xfrm>
            <a:off x="8079037" y="1538242"/>
            <a:ext cx="1034163" cy="264618"/>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Supervisor</a:t>
            </a:r>
          </a:p>
        </p:txBody>
      </p:sp>
      <p:sp>
        <p:nvSpPr>
          <p:cNvPr id="175" name="Rectangle 174">
            <a:extLst>
              <a:ext uri="{FF2B5EF4-FFF2-40B4-BE49-F238E27FC236}">
                <a16:creationId xmlns:a16="http://schemas.microsoft.com/office/drawing/2014/main" id="{A51B83E6-ABD6-4906-8BCD-582B93C39A8A}"/>
              </a:ext>
            </a:extLst>
          </p:cNvPr>
          <p:cNvSpPr/>
          <p:nvPr/>
        </p:nvSpPr>
        <p:spPr>
          <a:xfrm>
            <a:off x="149499" y="1495180"/>
            <a:ext cx="3170597" cy="2251509"/>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36" dirty="0"/>
          </a:p>
        </p:txBody>
      </p:sp>
      <p:sp>
        <p:nvSpPr>
          <p:cNvPr id="176" name="TextBox 175">
            <a:extLst>
              <a:ext uri="{FF2B5EF4-FFF2-40B4-BE49-F238E27FC236}">
                <a16:creationId xmlns:a16="http://schemas.microsoft.com/office/drawing/2014/main" id="{9AEEA78B-974B-40A3-979D-BDD3B14515FB}"/>
              </a:ext>
            </a:extLst>
          </p:cNvPr>
          <p:cNvSpPr txBox="1"/>
          <p:nvPr/>
        </p:nvSpPr>
        <p:spPr>
          <a:xfrm>
            <a:off x="342732" y="1580697"/>
            <a:ext cx="719921" cy="226624"/>
          </a:xfrm>
          <a:prstGeom prst="rect">
            <a:avLst/>
          </a:prstGeom>
          <a:noFill/>
        </p:spPr>
        <p:txBody>
          <a:bodyPr vert="horz" wrap="none" lIns="0" tIns="0" rIns="0" bIns="0" rtlCol="0">
            <a:spAutoFit/>
          </a:bodyPr>
          <a:lstStyle/>
          <a:p>
            <a:r>
              <a:rPr lang="en-US" sz="1436" dirty="0">
                <a:solidFill>
                  <a:srgbClr val="003C71"/>
                </a:solidFill>
              </a:rPr>
              <a:t>Inspector</a:t>
            </a:r>
          </a:p>
        </p:txBody>
      </p:sp>
      <p:sp>
        <p:nvSpPr>
          <p:cNvPr id="177" name="Rounded Rectangle 78">
            <a:extLst>
              <a:ext uri="{FF2B5EF4-FFF2-40B4-BE49-F238E27FC236}">
                <a16:creationId xmlns:a16="http://schemas.microsoft.com/office/drawing/2014/main" id="{08338DB2-623A-42F4-89AA-6505C611BBAD}"/>
              </a:ext>
            </a:extLst>
          </p:cNvPr>
          <p:cNvSpPr/>
          <p:nvPr/>
        </p:nvSpPr>
        <p:spPr>
          <a:xfrm>
            <a:off x="1168428" y="3057981"/>
            <a:ext cx="1146424" cy="439123"/>
          </a:xfrm>
          <a:prstGeom prst="roundRect">
            <a:avLst/>
          </a:prstGeom>
          <a:solidFill>
            <a:schemeClr val="bg2">
              <a:lumMod val="40000"/>
              <a:lumOff val="6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36" dirty="0">
                <a:solidFill>
                  <a:schemeClr val="tx1"/>
                </a:solidFill>
              </a:rPr>
              <a:t>Non-PTP Switch</a:t>
            </a:r>
          </a:p>
        </p:txBody>
      </p:sp>
      <p:sp>
        <p:nvSpPr>
          <p:cNvPr id="178" name="Rectangle 177">
            <a:extLst>
              <a:ext uri="{FF2B5EF4-FFF2-40B4-BE49-F238E27FC236}">
                <a16:creationId xmlns:a16="http://schemas.microsoft.com/office/drawing/2014/main" id="{055D9158-C407-44F2-8F67-0330203D42A6}"/>
              </a:ext>
            </a:extLst>
          </p:cNvPr>
          <p:cNvSpPr/>
          <p:nvPr/>
        </p:nvSpPr>
        <p:spPr>
          <a:xfrm>
            <a:off x="75847" y="3978358"/>
            <a:ext cx="3185090" cy="2189169"/>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36" dirty="0"/>
          </a:p>
        </p:txBody>
      </p:sp>
      <p:sp>
        <p:nvSpPr>
          <p:cNvPr id="179" name="TextBox 178">
            <a:extLst>
              <a:ext uri="{FF2B5EF4-FFF2-40B4-BE49-F238E27FC236}">
                <a16:creationId xmlns:a16="http://schemas.microsoft.com/office/drawing/2014/main" id="{7D9021F9-4BAE-4DD1-9A3C-A4B6715CDD33}"/>
              </a:ext>
            </a:extLst>
          </p:cNvPr>
          <p:cNvSpPr txBox="1"/>
          <p:nvPr/>
        </p:nvSpPr>
        <p:spPr>
          <a:xfrm>
            <a:off x="318894" y="4064174"/>
            <a:ext cx="694536" cy="226624"/>
          </a:xfrm>
          <a:prstGeom prst="rect">
            <a:avLst/>
          </a:prstGeom>
          <a:noFill/>
        </p:spPr>
        <p:txBody>
          <a:bodyPr vert="horz" wrap="none" lIns="0" tIns="0" rIns="0" bIns="0" rtlCol="0">
            <a:spAutoFit/>
          </a:bodyPr>
          <a:lstStyle/>
          <a:p>
            <a:r>
              <a:rPr lang="en-US" sz="1436" dirty="0">
                <a:solidFill>
                  <a:srgbClr val="003C71"/>
                </a:solidFill>
              </a:rPr>
              <a:t>Operator</a:t>
            </a:r>
          </a:p>
        </p:txBody>
      </p:sp>
      <p:sp>
        <p:nvSpPr>
          <p:cNvPr id="180" name="Rounded Rectangle 97">
            <a:extLst>
              <a:ext uri="{FF2B5EF4-FFF2-40B4-BE49-F238E27FC236}">
                <a16:creationId xmlns:a16="http://schemas.microsoft.com/office/drawing/2014/main" id="{B3DA2D26-878B-45EE-8E6D-82D27BEA97C5}"/>
              </a:ext>
            </a:extLst>
          </p:cNvPr>
          <p:cNvSpPr/>
          <p:nvPr/>
        </p:nvSpPr>
        <p:spPr>
          <a:xfrm>
            <a:off x="1253716" y="4627187"/>
            <a:ext cx="1146424" cy="439123"/>
          </a:xfrm>
          <a:prstGeom prst="roundRect">
            <a:avLst/>
          </a:prstGeom>
          <a:solidFill>
            <a:schemeClr val="bg2">
              <a:lumMod val="40000"/>
              <a:lumOff val="6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36" dirty="0">
                <a:solidFill>
                  <a:schemeClr val="tx1"/>
                </a:solidFill>
              </a:rPr>
              <a:t>Non-PTP Switch</a:t>
            </a:r>
          </a:p>
        </p:txBody>
      </p:sp>
      <p:grpSp>
        <p:nvGrpSpPr>
          <p:cNvPr id="181" name="Group 180">
            <a:extLst>
              <a:ext uri="{FF2B5EF4-FFF2-40B4-BE49-F238E27FC236}">
                <a16:creationId xmlns:a16="http://schemas.microsoft.com/office/drawing/2014/main" id="{5B23684D-2FD8-4F04-BB2B-49E92C47E401}"/>
              </a:ext>
            </a:extLst>
          </p:cNvPr>
          <p:cNvGrpSpPr/>
          <p:nvPr/>
        </p:nvGrpSpPr>
        <p:grpSpPr>
          <a:xfrm>
            <a:off x="1689802" y="5447281"/>
            <a:ext cx="1571135" cy="533902"/>
            <a:chOff x="2467503" y="3305249"/>
            <a:chExt cx="1254859" cy="512953"/>
          </a:xfrm>
        </p:grpSpPr>
        <p:pic>
          <p:nvPicPr>
            <p:cNvPr id="182" name="Picture 10" descr="Image result for ur3 control box">
              <a:extLst>
                <a:ext uri="{FF2B5EF4-FFF2-40B4-BE49-F238E27FC236}">
                  <a16:creationId xmlns:a16="http://schemas.microsoft.com/office/drawing/2014/main" id="{74E29F93-1A18-4550-AADA-14C3FBE8B6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503" y="3305249"/>
              <a:ext cx="660853" cy="512953"/>
            </a:xfrm>
            <a:prstGeom prst="rect">
              <a:avLst/>
            </a:prstGeom>
            <a:noFill/>
            <a:extLst>
              <a:ext uri="{909E8E84-426E-40DD-AFC4-6F175D3DCCD1}">
                <a14:hiddenFill xmlns:a14="http://schemas.microsoft.com/office/drawing/2010/main">
                  <a:solidFill>
                    <a:srgbClr val="FFFFFF"/>
                  </a:solidFill>
                </a14:hiddenFill>
              </a:ext>
            </a:extLst>
          </p:spPr>
        </p:pic>
        <p:sp>
          <p:nvSpPr>
            <p:cNvPr id="183" name="Rectangle 182">
              <a:extLst>
                <a:ext uri="{FF2B5EF4-FFF2-40B4-BE49-F238E27FC236}">
                  <a16:creationId xmlns:a16="http://schemas.microsoft.com/office/drawing/2014/main" id="{249F1856-9B5C-4196-83B6-C0EF7C05CE85}"/>
                </a:ext>
              </a:extLst>
            </p:cNvPr>
            <p:cNvSpPr/>
            <p:nvPr/>
          </p:nvSpPr>
          <p:spPr>
            <a:xfrm>
              <a:off x="3061509" y="3423067"/>
              <a:ext cx="660853" cy="317968"/>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OPT_RC</a:t>
              </a:r>
            </a:p>
          </p:txBody>
        </p:sp>
      </p:grpSp>
      <p:sp>
        <p:nvSpPr>
          <p:cNvPr id="184" name="Rectangle 183">
            <a:extLst>
              <a:ext uri="{FF2B5EF4-FFF2-40B4-BE49-F238E27FC236}">
                <a16:creationId xmlns:a16="http://schemas.microsoft.com/office/drawing/2014/main" id="{BCA3F088-36CB-414B-B8CC-7F057FEE088D}"/>
              </a:ext>
            </a:extLst>
          </p:cNvPr>
          <p:cNvSpPr/>
          <p:nvPr/>
        </p:nvSpPr>
        <p:spPr>
          <a:xfrm>
            <a:off x="785530" y="5569910"/>
            <a:ext cx="799821" cy="325893"/>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OPT_FT</a:t>
            </a:r>
          </a:p>
        </p:txBody>
      </p:sp>
      <p:grpSp>
        <p:nvGrpSpPr>
          <p:cNvPr id="185" name="Group 184">
            <a:extLst>
              <a:ext uri="{FF2B5EF4-FFF2-40B4-BE49-F238E27FC236}">
                <a16:creationId xmlns:a16="http://schemas.microsoft.com/office/drawing/2014/main" id="{B5E038CF-30C7-4A31-BF20-BE6EFA8ACAEC}"/>
              </a:ext>
            </a:extLst>
          </p:cNvPr>
          <p:cNvGrpSpPr/>
          <p:nvPr/>
        </p:nvGrpSpPr>
        <p:grpSpPr>
          <a:xfrm>
            <a:off x="10634097" y="4879236"/>
            <a:ext cx="986286" cy="252601"/>
            <a:chOff x="5155025" y="1884940"/>
            <a:chExt cx="837043" cy="261441"/>
          </a:xfrm>
        </p:grpSpPr>
        <p:pic>
          <p:nvPicPr>
            <p:cNvPr id="186" name="Picture 4" descr="Image result for beckhoff plc cx9020">
              <a:extLst>
                <a:ext uri="{FF2B5EF4-FFF2-40B4-BE49-F238E27FC236}">
                  <a16:creationId xmlns:a16="http://schemas.microsoft.com/office/drawing/2014/main" id="{3E6F5C54-2130-4F00-89C1-6ED291C2C56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3CEAAEAF-C87F-4E3A-B01B-5D9067291BAD}"/>
                </a:ext>
              </a:extLst>
            </p:cNvPr>
            <p:cNvSpPr/>
            <p:nvPr/>
          </p:nvSpPr>
          <p:spPr>
            <a:xfrm>
              <a:off x="5404593" y="1884940"/>
              <a:ext cx="587475" cy="261441"/>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CNC_2</a:t>
              </a:r>
            </a:p>
          </p:txBody>
        </p:sp>
      </p:grpSp>
      <p:grpSp>
        <p:nvGrpSpPr>
          <p:cNvPr id="188" name="Group 187">
            <a:extLst>
              <a:ext uri="{FF2B5EF4-FFF2-40B4-BE49-F238E27FC236}">
                <a16:creationId xmlns:a16="http://schemas.microsoft.com/office/drawing/2014/main" id="{83268BFE-EA17-4FE6-8CE4-74129098AECE}"/>
              </a:ext>
            </a:extLst>
          </p:cNvPr>
          <p:cNvGrpSpPr/>
          <p:nvPr/>
        </p:nvGrpSpPr>
        <p:grpSpPr>
          <a:xfrm>
            <a:off x="10647889" y="4398360"/>
            <a:ext cx="986289" cy="252601"/>
            <a:chOff x="5155025" y="1884940"/>
            <a:chExt cx="837045" cy="261441"/>
          </a:xfrm>
        </p:grpSpPr>
        <p:pic>
          <p:nvPicPr>
            <p:cNvPr id="189" name="Picture 4" descr="Image result for beckhoff plc cx9020">
              <a:extLst>
                <a:ext uri="{FF2B5EF4-FFF2-40B4-BE49-F238E27FC236}">
                  <a16:creationId xmlns:a16="http://schemas.microsoft.com/office/drawing/2014/main" id="{7C3B3525-A35F-4E9F-A743-544DCC4205C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190" name="Rectangle 189">
              <a:extLst>
                <a:ext uri="{FF2B5EF4-FFF2-40B4-BE49-F238E27FC236}">
                  <a16:creationId xmlns:a16="http://schemas.microsoft.com/office/drawing/2014/main" id="{661E9609-569C-4AD3-AB93-E3DF2568F36F}"/>
                </a:ext>
              </a:extLst>
            </p:cNvPr>
            <p:cNvSpPr/>
            <p:nvPr/>
          </p:nvSpPr>
          <p:spPr>
            <a:xfrm>
              <a:off x="5404594" y="1884940"/>
              <a:ext cx="587476" cy="26144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CNC_1</a:t>
              </a:r>
            </a:p>
          </p:txBody>
        </p:sp>
      </p:grpSp>
      <p:cxnSp>
        <p:nvCxnSpPr>
          <p:cNvPr id="191" name="Straight Arrow Connector 16">
            <a:extLst>
              <a:ext uri="{FF2B5EF4-FFF2-40B4-BE49-F238E27FC236}">
                <a16:creationId xmlns:a16="http://schemas.microsoft.com/office/drawing/2014/main" id="{44767C16-F4D1-48FD-BE48-4822C47EC117}"/>
              </a:ext>
            </a:extLst>
          </p:cNvPr>
          <p:cNvCxnSpPr>
            <a:cxnSpLocks/>
            <a:endCxn id="197" idx="0"/>
          </p:cNvCxnSpPr>
          <p:nvPr/>
        </p:nvCxnSpPr>
        <p:spPr>
          <a:xfrm rot="5400000">
            <a:off x="7947589" y="2098532"/>
            <a:ext cx="722983" cy="192422"/>
          </a:xfrm>
          <a:prstGeom prst="bentConnector3">
            <a:avLst>
              <a:gd name="adj1" fmla="val 50000"/>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2" name="Elbow Connector 229">
            <a:extLst>
              <a:ext uri="{FF2B5EF4-FFF2-40B4-BE49-F238E27FC236}">
                <a16:creationId xmlns:a16="http://schemas.microsoft.com/office/drawing/2014/main" id="{F0587489-A10C-4916-B018-79A9AED65394}"/>
              </a:ext>
            </a:extLst>
          </p:cNvPr>
          <p:cNvCxnSpPr>
            <a:cxnSpLocks/>
            <a:stCxn id="180" idx="0"/>
            <a:endCxn id="209" idx="1"/>
          </p:cNvCxnSpPr>
          <p:nvPr/>
        </p:nvCxnSpPr>
        <p:spPr>
          <a:xfrm rot="5400000" flipH="1" flipV="1">
            <a:off x="2606627" y="3630905"/>
            <a:ext cx="216582" cy="1775975"/>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3" name="Straight Arrow Connector 241">
            <a:extLst>
              <a:ext uri="{FF2B5EF4-FFF2-40B4-BE49-F238E27FC236}">
                <a16:creationId xmlns:a16="http://schemas.microsoft.com/office/drawing/2014/main" id="{D8A4BCDF-71C6-4795-9ACB-8EC14533D9B7}"/>
              </a:ext>
            </a:extLst>
          </p:cNvPr>
          <p:cNvCxnSpPr>
            <a:cxnSpLocks/>
            <a:stCxn id="180" idx="2"/>
            <a:endCxn id="183" idx="0"/>
          </p:cNvCxnSpPr>
          <p:nvPr/>
        </p:nvCxnSpPr>
        <p:spPr>
          <a:xfrm rot="16200000" flipH="1">
            <a:off x="2085276" y="4807959"/>
            <a:ext cx="503605" cy="1020299"/>
          </a:xfrm>
          <a:prstGeom prst="bentConnector3">
            <a:avLst>
              <a:gd name="adj1" fmla="val 50000"/>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4" name="Elbow Connector 245">
            <a:extLst>
              <a:ext uri="{FF2B5EF4-FFF2-40B4-BE49-F238E27FC236}">
                <a16:creationId xmlns:a16="http://schemas.microsoft.com/office/drawing/2014/main" id="{AB115926-C7A3-4B73-B59B-C069A9CBCEC6}"/>
              </a:ext>
            </a:extLst>
          </p:cNvPr>
          <p:cNvCxnSpPr>
            <a:cxnSpLocks/>
            <a:endCxn id="180" idx="1"/>
          </p:cNvCxnSpPr>
          <p:nvPr/>
        </p:nvCxnSpPr>
        <p:spPr>
          <a:xfrm rot="5400000" flipH="1" flipV="1">
            <a:off x="611874" y="4898099"/>
            <a:ext cx="693193" cy="590495"/>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Elbow Connector 248">
            <a:extLst>
              <a:ext uri="{FF2B5EF4-FFF2-40B4-BE49-F238E27FC236}">
                <a16:creationId xmlns:a16="http://schemas.microsoft.com/office/drawing/2014/main" id="{C54268FB-E267-468F-B930-E2027C8B02B5}"/>
              </a:ext>
            </a:extLst>
          </p:cNvPr>
          <p:cNvCxnSpPr>
            <a:cxnSpLocks/>
            <a:stCxn id="177" idx="0"/>
          </p:cNvCxnSpPr>
          <p:nvPr/>
        </p:nvCxnSpPr>
        <p:spPr>
          <a:xfrm rot="5400000" flipH="1" flipV="1">
            <a:off x="1776148" y="2359979"/>
            <a:ext cx="663489" cy="732514"/>
          </a:xfrm>
          <a:prstGeom prst="bentConnector3">
            <a:avLst>
              <a:gd name="adj1" fmla="val 50000"/>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6" name="Elbow Connector 253">
            <a:extLst>
              <a:ext uri="{FF2B5EF4-FFF2-40B4-BE49-F238E27FC236}">
                <a16:creationId xmlns:a16="http://schemas.microsoft.com/office/drawing/2014/main" id="{25786A9B-CBD8-41A9-8EA5-CB7516B331DD}"/>
              </a:ext>
            </a:extLst>
          </p:cNvPr>
          <p:cNvCxnSpPr>
            <a:endCxn id="177" idx="1"/>
          </p:cNvCxnSpPr>
          <p:nvPr/>
        </p:nvCxnSpPr>
        <p:spPr>
          <a:xfrm rot="16200000" flipH="1">
            <a:off x="521643" y="2630758"/>
            <a:ext cx="857017" cy="436542"/>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97" name="Rounded Rectangle 122">
            <a:extLst>
              <a:ext uri="{FF2B5EF4-FFF2-40B4-BE49-F238E27FC236}">
                <a16:creationId xmlns:a16="http://schemas.microsoft.com/office/drawing/2014/main" id="{5951509E-1F3C-4E95-805F-24E832BD9311}"/>
              </a:ext>
            </a:extLst>
          </p:cNvPr>
          <p:cNvSpPr/>
          <p:nvPr/>
        </p:nvSpPr>
        <p:spPr>
          <a:xfrm>
            <a:off x="7069028" y="2556229"/>
            <a:ext cx="2287695" cy="874868"/>
          </a:xfrm>
          <a:prstGeom prst="roundRect">
            <a:avLst/>
          </a:prstGeom>
          <a:solidFill>
            <a:schemeClr val="tx2">
              <a:lumMod val="20000"/>
              <a:lumOff val="8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36" dirty="0">
                <a:solidFill>
                  <a:schemeClr val="tx1"/>
                </a:solidFill>
              </a:rPr>
              <a:t>Two PTP capable switches</a:t>
            </a:r>
          </a:p>
          <a:p>
            <a:pPr algn="ctr"/>
            <a:r>
              <a:rPr lang="en-US" sz="1436" dirty="0">
                <a:solidFill>
                  <a:schemeClr val="tx1"/>
                </a:solidFill>
              </a:rPr>
              <a:t>(22 ports combined)</a:t>
            </a:r>
          </a:p>
        </p:txBody>
      </p:sp>
      <p:grpSp>
        <p:nvGrpSpPr>
          <p:cNvPr id="198" name="Group 197">
            <a:extLst>
              <a:ext uri="{FF2B5EF4-FFF2-40B4-BE49-F238E27FC236}">
                <a16:creationId xmlns:a16="http://schemas.microsoft.com/office/drawing/2014/main" id="{0DD9D847-B473-4A2A-A85B-15D5ECA6E26A}"/>
              </a:ext>
            </a:extLst>
          </p:cNvPr>
          <p:cNvGrpSpPr/>
          <p:nvPr/>
        </p:nvGrpSpPr>
        <p:grpSpPr>
          <a:xfrm>
            <a:off x="10647897" y="5366446"/>
            <a:ext cx="986286" cy="252601"/>
            <a:chOff x="5155025" y="1884940"/>
            <a:chExt cx="837043" cy="261441"/>
          </a:xfrm>
        </p:grpSpPr>
        <p:pic>
          <p:nvPicPr>
            <p:cNvPr id="199" name="Picture 4" descr="Image result for beckhoff plc cx9020">
              <a:extLst>
                <a:ext uri="{FF2B5EF4-FFF2-40B4-BE49-F238E27FC236}">
                  <a16:creationId xmlns:a16="http://schemas.microsoft.com/office/drawing/2014/main" id="{E6387B22-47BA-4BBD-B1C7-2C944FE77D9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200" name="Rectangle 199">
              <a:extLst>
                <a:ext uri="{FF2B5EF4-FFF2-40B4-BE49-F238E27FC236}">
                  <a16:creationId xmlns:a16="http://schemas.microsoft.com/office/drawing/2014/main" id="{B9DB5C1D-DD9B-4D28-B80D-2496BBD9D325}"/>
                </a:ext>
              </a:extLst>
            </p:cNvPr>
            <p:cNvSpPr/>
            <p:nvPr/>
          </p:nvSpPr>
          <p:spPr>
            <a:xfrm>
              <a:off x="5404593" y="1884940"/>
              <a:ext cx="587475" cy="261441"/>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CNC_3</a:t>
              </a:r>
            </a:p>
          </p:txBody>
        </p:sp>
      </p:grpSp>
      <p:grpSp>
        <p:nvGrpSpPr>
          <p:cNvPr id="201" name="Group 200">
            <a:extLst>
              <a:ext uri="{FF2B5EF4-FFF2-40B4-BE49-F238E27FC236}">
                <a16:creationId xmlns:a16="http://schemas.microsoft.com/office/drawing/2014/main" id="{9C85E510-2AE7-4422-97FF-A07875F0F2D2}"/>
              </a:ext>
            </a:extLst>
          </p:cNvPr>
          <p:cNvGrpSpPr/>
          <p:nvPr/>
        </p:nvGrpSpPr>
        <p:grpSpPr>
          <a:xfrm>
            <a:off x="10647891" y="5895803"/>
            <a:ext cx="986289" cy="252601"/>
            <a:chOff x="5155025" y="1884940"/>
            <a:chExt cx="837045" cy="261441"/>
          </a:xfrm>
        </p:grpSpPr>
        <p:pic>
          <p:nvPicPr>
            <p:cNvPr id="202" name="Picture 4" descr="Image result for beckhoff plc cx9020">
              <a:extLst>
                <a:ext uri="{FF2B5EF4-FFF2-40B4-BE49-F238E27FC236}">
                  <a16:creationId xmlns:a16="http://schemas.microsoft.com/office/drawing/2014/main" id="{F88A6EEE-ABBE-49B4-8D54-4DD29D40828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203" name="Rectangle 202">
              <a:extLst>
                <a:ext uri="{FF2B5EF4-FFF2-40B4-BE49-F238E27FC236}">
                  <a16:creationId xmlns:a16="http://schemas.microsoft.com/office/drawing/2014/main" id="{DE9EEE4F-19CA-4E02-8057-6ACA98160C09}"/>
                </a:ext>
              </a:extLst>
            </p:cNvPr>
            <p:cNvSpPr/>
            <p:nvPr/>
          </p:nvSpPr>
          <p:spPr>
            <a:xfrm>
              <a:off x="5404594" y="1884940"/>
              <a:ext cx="587476" cy="26144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CNC_4</a:t>
              </a:r>
            </a:p>
          </p:txBody>
        </p:sp>
      </p:grpSp>
      <p:pic>
        <p:nvPicPr>
          <p:cNvPr id="204" name="Picture 6" descr="Image result for intel nuc antenna">
            <a:extLst>
              <a:ext uri="{FF2B5EF4-FFF2-40B4-BE49-F238E27FC236}">
                <a16:creationId xmlns:a16="http://schemas.microsoft.com/office/drawing/2014/main" id="{F4D149C7-C54C-4744-9C7B-A219EAB2C0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8863" y="446158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04">
            <a:extLst>
              <a:ext uri="{FF2B5EF4-FFF2-40B4-BE49-F238E27FC236}">
                <a16:creationId xmlns:a16="http://schemas.microsoft.com/office/drawing/2014/main" id="{E5F54566-2225-4196-980A-3B4FE059C5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5934380" y="2436308"/>
            <a:ext cx="154955" cy="154955"/>
          </a:xfrm>
          <a:prstGeom prst="rect">
            <a:avLst/>
          </a:prstGeom>
        </p:spPr>
      </p:pic>
      <p:sp>
        <p:nvSpPr>
          <p:cNvPr id="206" name="Rectangle: Rounded Corners 205">
            <a:extLst>
              <a:ext uri="{FF2B5EF4-FFF2-40B4-BE49-F238E27FC236}">
                <a16:creationId xmlns:a16="http://schemas.microsoft.com/office/drawing/2014/main" id="{F7ABD2A8-B859-48E7-B041-A1D050BEFBEA}"/>
              </a:ext>
            </a:extLst>
          </p:cNvPr>
          <p:cNvSpPr/>
          <p:nvPr/>
        </p:nvSpPr>
        <p:spPr>
          <a:xfrm>
            <a:off x="2604376" y="3086422"/>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07" name="Rectangle: Rounded Corners 206">
            <a:extLst>
              <a:ext uri="{FF2B5EF4-FFF2-40B4-BE49-F238E27FC236}">
                <a16:creationId xmlns:a16="http://schemas.microsoft.com/office/drawing/2014/main" id="{AA0089CA-4391-431E-B794-DFDE33C6DD79}"/>
              </a:ext>
            </a:extLst>
          </p:cNvPr>
          <p:cNvSpPr/>
          <p:nvPr/>
        </p:nvSpPr>
        <p:spPr>
          <a:xfrm>
            <a:off x="2226645" y="4235116"/>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pic>
        <p:nvPicPr>
          <p:cNvPr id="208" name="Picture 6" descr="Image result for intel nuc antenna">
            <a:extLst>
              <a:ext uri="{FF2B5EF4-FFF2-40B4-BE49-F238E27FC236}">
                <a16:creationId xmlns:a16="http://schemas.microsoft.com/office/drawing/2014/main" id="{7F1C31FE-CD19-4F29-B2F1-0292526AE2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2397" y="182630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6" descr="Image result for intel nuc antenna">
            <a:extLst>
              <a:ext uri="{FF2B5EF4-FFF2-40B4-BE49-F238E27FC236}">
                <a16:creationId xmlns:a16="http://schemas.microsoft.com/office/drawing/2014/main" id="{C43042BA-B444-478B-837E-377BF21F11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2901" y="4239685"/>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Image result for netgear router">
            <a:extLst>
              <a:ext uri="{FF2B5EF4-FFF2-40B4-BE49-F238E27FC236}">
                <a16:creationId xmlns:a16="http://schemas.microsoft.com/office/drawing/2014/main" id="{FFC178B9-2165-4CA5-9CBD-A2724AA8989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869" r="18090"/>
          <a:stretch/>
        </p:blipFill>
        <p:spPr bwMode="auto">
          <a:xfrm>
            <a:off x="5631735" y="2648228"/>
            <a:ext cx="795682" cy="690870"/>
          </a:xfrm>
          <a:prstGeom prst="rect">
            <a:avLst/>
          </a:prstGeom>
          <a:noFill/>
          <a:extLst>
            <a:ext uri="{909E8E84-426E-40DD-AFC4-6F175D3DCCD1}">
              <a14:hiddenFill xmlns:a14="http://schemas.microsoft.com/office/drawing/2010/main">
                <a:solidFill>
                  <a:srgbClr val="FFFFFF"/>
                </a:solidFill>
              </a14:hiddenFill>
            </a:ext>
          </a:extLst>
        </p:spPr>
      </p:pic>
      <p:cxnSp>
        <p:nvCxnSpPr>
          <p:cNvPr id="211" name="Straight Arrow Connector 210">
            <a:extLst>
              <a:ext uri="{FF2B5EF4-FFF2-40B4-BE49-F238E27FC236}">
                <a16:creationId xmlns:a16="http://schemas.microsoft.com/office/drawing/2014/main" id="{94C42446-53AA-460C-B7B4-3A2B0D11FD8A}"/>
              </a:ext>
            </a:extLst>
          </p:cNvPr>
          <p:cNvCxnSpPr>
            <a:cxnSpLocks/>
            <a:stCxn id="197" idx="1"/>
            <a:endCxn id="210" idx="3"/>
          </p:cNvCxnSpPr>
          <p:nvPr/>
        </p:nvCxnSpPr>
        <p:spPr>
          <a:xfrm flipH="1">
            <a:off x="6427421" y="2993662"/>
            <a:ext cx="641603" cy="0"/>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12" name="Rectangle: Rounded Corners 211">
            <a:extLst>
              <a:ext uri="{FF2B5EF4-FFF2-40B4-BE49-F238E27FC236}">
                <a16:creationId xmlns:a16="http://schemas.microsoft.com/office/drawing/2014/main" id="{BA289F35-56E9-45C7-A901-B079EA3173EA}"/>
              </a:ext>
            </a:extLst>
          </p:cNvPr>
          <p:cNvSpPr/>
          <p:nvPr/>
        </p:nvSpPr>
        <p:spPr>
          <a:xfrm>
            <a:off x="8062953" y="2031862"/>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cxnSp>
        <p:nvCxnSpPr>
          <p:cNvPr id="213" name="Straight Arrow Connector 184">
            <a:extLst>
              <a:ext uri="{FF2B5EF4-FFF2-40B4-BE49-F238E27FC236}">
                <a16:creationId xmlns:a16="http://schemas.microsoft.com/office/drawing/2014/main" id="{139C7360-4057-4BF3-BDB3-51577FFB3681}"/>
              </a:ext>
            </a:extLst>
          </p:cNvPr>
          <p:cNvCxnSpPr>
            <a:cxnSpLocks/>
            <a:stCxn id="202" idx="1"/>
          </p:cNvCxnSpPr>
          <p:nvPr/>
        </p:nvCxnSpPr>
        <p:spPr>
          <a:xfrm rot="10800000">
            <a:off x="8711236" y="3431102"/>
            <a:ext cx="1936664" cy="2591008"/>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14" name="Rectangle: Rounded Corners 213">
            <a:extLst>
              <a:ext uri="{FF2B5EF4-FFF2-40B4-BE49-F238E27FC236}">
                <a16:creationId xmlns:a16="http://schemas.microsoft.com/office/drawing/2014/main" id="{1C06F611-3517-495F-9142-E1D33F2C918A}"/>
              </a:ext>
            </a:extLst>
          </p:cNvPr>
          <p:cNvSpPr/>
          <p:nvPr/>
        </p:nvSpPr>
        <p:spPr>
          <a:xfrm>
            <a:off x="9730329" y="4843422"/>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15" name="Rectangle: Rounded Corners 214">
            <a:extLst>
              <a:ext uri="{FF2B5EF4-FFF2-40B4-BE49-F238E27FC236}">
                <a16:creationId xmlns:a16="http://schemas.microsoft.com/office/drawing/2014/main" id="{ACD9D605-5623-47E7-92DC-CD1216227D4A}"/>
              </a:ext>
            </a:extLst>
          </p:cNvPr>
          <p:cNvSpPr/>
          <p:nvPr/>
        </p:nvSpPr>
        <p:spPr>
          <a:xfrm>
            <a:off x="9730329" y="5320411"/>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16" name="Rectangle: Rounded Corners 215">
            <a:extLst>
              <a:ext uri="{FF2B5EF4-FFF2-40B4-BE49-F238E27FC236}">
                <a16:creationId xmlns:a16="http://schemas.microsoft.com/office/drawing/2014/main" id="{7788E137-1D4E-4B29-B978-EE6206184C09}"/>
              </a:ext>
            </a:extLst>
          </p:cNvPr>
          <p:cNvSpPr/>
          <p:nvPr/>
        </p:nvSpPr>
        <p:spPr>
          <a:xfrm>
            <a:off x="9730329" y="5797401"/>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17" name="Rectangle: Rounded Corners 216">
            <a:extLst>
              <a:ext uri="{FF2B5EF4-FFF2-40B4-BE49-F238E27FC236}">
                <a16:creationId xmlns:a16="http://schemas.microsoft.com/office/drawing/2014/main" id="{7571A0F1-EF41-4A95-BD19-CFF24757D14F}"/>
              </a:ext>
            </a:extLst>
          </p:cNvPr>
          <p:cNvSpPr/>
          <p:nvPr/>
        </p:nvSpPr>
        <p:spPr>
          <a:xfrm>
            <a:off x="9734941" y="4368957"/>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pic>
        <p:nvPicPr>
          <p:cNvPr id="218" name="Picture 6" descr="Image result for intel nuc antenna">
            <a:extLst>
              <a:ext uri="{FF2B5EF4-FFF2-40B4-BE49-F238E27FC236}">
                <a16:creationId xmlns:a16="http://schemas.microsoft.com/office/drawing/2014/main" id="{C3F4A616-7CF0-4647-88C9-E28054D68A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626" y="446158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6" descr="Image result for intel nuc antenna">
            <a:extLst>
              <a:ext uri="{FF2B5EF4-FFF2-40B4-BE49-F238E27FC236}">
                <a16:creationId xmlns:a16="http://schemas.microsoft.com/office/drawing/2014/main" id="{5ACD5AB2-896B-4D65-91D8-4CBDEF3F1D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02808" y="446158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19">
            <a:extLst>
              <a:ext uri="{FF2B5EF4-FFF2-40B4-BE49-F238E27FC236}">
                <a16:creationId xmlns:a16="http://schemas.microsoft.com/office/drawing/2014/main" id="{26C73034-0483-4482-84F2-824FADB2C9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4016145" y="1614232"/>
            <a:ext cx="154955" cy="154955"/>
          </a:xfrm>
          <a:prstGeom prst="rect">
            <a:avLst/>
          </a:prstGeom>
        </p:spPr>
      </p:pic>
      <p:pic>
        <p:nvPicPr>
          <p:cNvPr id="221" name="Picture 220">
            <a:extLst>
              <a:ext uri="{FF2B5EF4-FFF2-40B4-BE49-F238E27FC236}">
                <a16:creationId xmlns:a16="http://schemas.microsoft.com/office/drawing/2014/main" id="{D6D46179-E54D-48D0-A575-9A020B3D56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3982946" y="4041976"/>
            <a:ext cx="154955" cy="154955"/>
          </a:xfrm>
          <a:prstGeom prst="rect">
            <a:avLst/>
          </a:prstGeom>
        </p:spPr>
      </p:pic>
      <p:pic>
        <p:nvPicPr>
          <p:cNvPr id="222" name="Picture 221">
            <a:extLst>
              <a:ext uri="{FF2B5EF4-FFF2-40B4-BE49-F238E27FC236}">
                <a16:creationId xmlns:a16="http://schemas.microsoft.com/office/drawing/2014/main" id="{B378889D-3CFB-49C4-AB08-D846901203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5401330" y="4340568"/>
            <a:ext cx="154955" cy="154955"/>
          </a:xfrm>
          <a:prstGeom prst="rect">
            <a:avLst/>
          </a:prstGeom>
        </p:spPr>
      </p:pic>
      <p:pic>
        <p:nvPicPr>
          <p:cNvPr id="223" name="Picture 222">
            <a:extLst>
              <a:ext uri="{FF2B5EF4-FFF2-40B4-BE49-F238E27FC236}">
                <a16:creationId xmlns:a16="http://schemas.microsoft.com/office/drawing/2014/main" id="{0CEFC673-F627-4AAA-9E62-CF71F0FB69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7411889" y="4375200"/>
            <a:ext cx="154955" cy="154955"/>
          </a:xfrm>
          <a:prstGeom prst="rect">
            <a:avLst/>
          </a:prstGeom>
        </p:spPr>
      </p:pic>
      <p:cxnSp>
        <p:nvCxnSpPr>
          <p:cNvPr id="224" name="Straight Arrow Connector 223">
            <a:extLst>
              <a:ext uri="{FF2B5EF4-FFF2-40B4-BE49-F238E27FC236}">
                <a16:creationId xmlns:a16="http://schemas.microsoft.com/office/drawing/2014/main" id="{5765618F-F9C4-480B-8219-390948A17DBA}"/>
              </a:ext>
            </a:extLst>
          </p:cNvPr>
          <p:cNvCxnSpPr>
            <a:cxnSpLocks/>
          </p:cNvCxnSpPr>
          <p:nvPr/>
        </p:nvCxnSpPr>
        <p:spPr>
          <a:xfrm flipH="1" flipV="1">
            <a:off x="4319743" y="1861397"/>
            <a:ext cx="1211247" cy="950606"/>
          </a:xfrm>
          <a:prstGeom prst="straightConnector1">
            <a:avLst/>
          </a:prstGeom>
          <a:ln w="19050">
            <a:solidFill>
              <a:schemeClr val="tx2"/>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F1DF097D-5AAD-41C7-9CDF-E95300D526EE}"/>
              </a:ext>
            </a:extLst>
          </p:cNvPr>
          <p:cNvCxnSpPr>
            <a:cxnSpLocks/>
          </p:cNvCxnSpPr>
          <p:nvPr/>
        </p:nvCxnSpPr>
        <p:spPr>
          <a:xfrm flipH="1">
            <a:off x="4238456" y="3083106"/>
            <a:ext cx="1240352" cy="1136532"/>
          </a:xfrm>
          <a:prstGeom prst="straightConnector1">
            <a:avLst/>
          </a:prstGeom>
          <a:ln w="19050">
            <a:solidFill>
              <a:schemeClr val="tx2"/>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6" name="Straight Arrow Connector 225">
            <a:extLst>
              <a:ext uri="{FF2B5EF4-FFF2-40B4-BE49-F238E27FC236}">
                <a16:creationId xmlns:a16="http://schemas.microsoft.com/office/drawing/2014/main" id="{581C6F1A-CE75-4E3D-BA24-FADB60F00BE2}"/>
              </a:ext>
            </a:extLst>
          </p:cNvPr>
          <p:cNvCxnSpPr>
            <a:cxnSpLocks/>
          </p:cNvCxnSpPr>
          <p:nvPr/>
        </p:nvCxnSpPr>
        <p:spPr>
          <a:xfrm flipH="1">
            <a:off x="5470304" y="3578007"/>
            <a:ext cx="213507" cy="707142"/>
          </a:xfrm>
          <a:prstGeom prst="straightConnector1">
            <a:avLst/>
          </a:prstGeom>
          <a:ln w="19050">
            <a:solidFill>
              <a:schemeClr val="tx1">
                <a:lumMod val="75000"/>
                <a:lumOff val="25000"/>
              </a:schemeClr>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7" name="Rectangle: Rounded Corners 226">
            <a:extLst>
              <a:ext uri="{FF2B5EF4-FFF2-40B4-BE49-F238E27FC236}">
                <a16:creationId xmlns:a16="http://schemas.microsoft.com/office/drawing/2014/main" id="{307D7144-DE76-4A1C-8758-3C06BDEFD33C}"/>
              </a:ext>
            </a:extLst>
          </p:cNvPr>
          <p:cNvSpPr/>
          <p:nvPr/>
        </p:nvSpPr>
        <p:spPr>
          <a:xfrm>
            <a:off x="4444267" y="4840076"/>
            <a:ext cx="1368966" cy="480335"/>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Traffic Generator</a:t>
            </a:r>
          </a:p>
        </p:txBody>
      </p:sp>
      <p:sp>
        <p:nvSpPr>
          <p:cNvPr id="228" name="Rectangle: Rounded Corners 227">
            <a:extLst>
              <a:ext uri="{FF2B5EF4-FFF2-40B4-BE49-F238E27FC236}">
                <a16:creationId xmlns:a16="http://schemas.microsoft.com/office/drawing/2014/main" id="{5BF64F90-3CDF-4A5C-BBB4-DD5C8E127F93}"/>
              </a:ext>
            </a:extLst>
          </p:cNvPr>
          <p:cNvSpPr/>
          <p:nvPr/>
        </p:nvSpPr>
        <p:spPr>
          <a:xfrm>
            <a:off x="7324045" y="4833698"/>
            <a:ext cx="990647" cy="480335"/>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Traffic Sink</a:t>
            </a:r>
          </a:p>
        </p:txBody>
      </p:sp>
      <p:sp>
        <p:nvSpPr>
          <p:cNvPr id="229" name="Rectangle: Rounded Corners 228">
            <a:extLst>
              <a:ext uri="{FF2B5EF4-FFF2-40B4-BE49-F238E27FC236}">
                <a16:creationId xmlns:a16="http://schemas.microsoft.com/office/drawing/2014/main" id="{7BC5A4A0-13F4-4FA9-92E8-E88E898B7970}"/>
              </a:ext>
            </a:extLst>
          </p:cNvPr>
          <p:cNvSpPr/>
          <p:nvPr/>
        </p:nvSpPr>
        <p:spPr>
          <a:xfrm>
            <a:off x="5726504" y="3303154"/>
            <a:ext cx="659118" cy="292653"/>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AP</a:t>
            </a:r>
          </a:p>
        </p:txBody>
      </p:sp>
      <p:sp>
        <p:nvSpPr>
          <p:cNvPr id="230" name="Rectangle: Rounded Corners 229">
            <a:extLst>
              <a:ext uri="{FF2B5EF4-FFF2-40B4-BE49-F238E27FC236}">
                <a16:creationId xmlns:a16="http://schemas.microsoft.com/office/drawing/2014/main" id="{D1A175BB-7876-4FA2-BD43-E37E519AF866}"/>
              </a:ext>
            </a:extLst>
          </p:cNvPr>
          <p:cNvSpPr/>
          <p:nvPr/>
        </p:nvSpPr>
        <p:spPr>
          <a:xfrm>
            <a:off x="3438632" y="4610505"/>
            <a:ext cx="973280" cy="241086"/>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Eth-&gt;Wi-fi</a:t>
            </a:r>
          </a:p>
        </p:txBody>
      </p:sp>
      <p:cxnSp>
        <p:nvCxnSpPr>
          <p:cNvPr id="231" name="Straight Arrow Connector 230">
            <a:extLst>
              <a:ext uri="{FF2B5EF4-FFF2-40B4-BE49-F238E27FC236}">
                <a16:creationId xmlns:a16="http://schemas.microsoft.com/office/drawing/2014/main" id="{5EFB9AC0-D626-4FAF-9502-9DF53B33976B}"/>
              </a:ext>
            </a:extLst>
          </p:cNvPr>
          <p:cNvCxnSpPr>
            <a:cxnSpLocks/>
            <a:endCxn id="223" idx="0"/>
          </p:cNvCxnSpPr>
          <p:nvPr/>
        </p:nvCxnSpPr>
        <p:spPr>
          <a:xfrm>
            <a:off x="6492277" y="3578006"/>
            <a:ext cx="929861" cy="836147"/>
          </a:xfrm>
          <a:prstGeom prst="straightConnector1">
            <a:avLst/>
          </a:prstGeom>
          <a:ln w="19050">
            <a:solidFill>
              <a:schemeClr val="tx1">
                <a:lumMod val="75000"/>
                <a:lumOff val="25000"/>
              </a:schemeClr>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00BA00D5-7F91-4F66-9B57-EEBF618F0F5A}"/>
              </a:ext>
            </a:extLst>
          </p:cNvPr>
          <p:cNvCxnSpPr>
            <a:cxnSpLocks/>
          </p:cNvCxnSpPr>
          <p:nvPr/>
        </p:nvCxnSpPr>
        <p:spPr>
          <a:xfrm>
            <a:off x="6141151" y="3653877"/>
            <a:ext cx="278839" cy="691574"/>
          </a:xfrm>
          <a:prstGeom prst="straightConnector1">
            <a:avLst/>
          </a:prstGeom>
          <a:ln>
            <a:solidFill>
              <a:schemeClr val="tx1">
                <a:lumMod val="75000"/>
                <a:lumOff val="25000"/>
              </a:schemeClr>
            </a:solidFill>
            <a:prstDash val="dash"/>
            <a:tailEnd type="triangle"/>
          </a:ln>
        </p:spPr>
        <p:style>
          <a:lnRef idx="3">
            <a:schemeClr val="dk1"/>
          </a:lnRef>
          <a:fillRef idx="0">
            <a:schemeClr val="dk1"/>
          </a:fillRef>
          <a:effectRef idx="2">
            <a:schemeClr val="dk1"/>
          </a:effectRef>
          <a:fontRef idx="minor">
            <a:schemeClr val="tx1"/>
          </a:fontRef>
        </p:style>
      </p:cxnSp>
      <p:sp>
        <p:nvSpPr>
          <p:cNvPr id="233" name="Rectangle: Rounded Corners 232">
            <a:extLst>
              <a:ext uri="{FF2B5EF4-FFF2-40B4-BE49-F238E27FC236}">
                <a16:creationId xmlns:a16="http://schemas.microsoft.com/office/drawing/2014/main" id="{767DD81B-08D6-406E-9631-BDC5D2392355}"/>
              </a:ext>
            </a:extLst>
          </p:cNvPr>
          <p:cNvSpPr/>
          <p:nvPr/>
        </p:nvSpPr>
        <p:spPr>
          <a:xfrm>
            <a:off x="5982297" y="4840511"/>
            <a:ext cx="1061482" cy="241086"/>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Sniffer</a:t>
            </a:r>
          </a:p>
        </p:txBody>
      </p:sp>
      <p:pic>
        <p:nvPicPr>
          <p:cNvPr id="234" name="Picture 233">
            <a:extLst>
              <a:ext uri="{FF2B5EF4-FFF2-40B4-BE49-F238E27FC236}">
                <a16:creationId xmlns:a16="http://schemas.microsoft.com/office/drawing/2014/main" id="{1B0C4435-4E7E-408D-A8F2-1E7B2656B4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6186923" y="4304017"/>
            <a:ext cx="154955" cy="154955"/>
          </a:xfrm>
          <a:prstGeom prst="rect">
            <a:avLst/>
          </a:prstGeom>
        </p:spPr>
      </p:pic>
      <p:pic>
        <p:nvPicPr>
          <p:cNvPr id="235" name="Picture 4" descr="Image result for beckhoff plc cx9020">
            <a:extLst>
              <a:ext uri="{FF2B5EF4-FFF2-40B4-BE49-F238E27FC236}">
                <a16:creationId xmlns:a16="http://schemas.microsoft.com/office/drawing/2014/main" id="{B5C99476-7EB5-4E03-AC65-1DFA4B9AF5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717351" y="1509024"/>
            <a:ext cx="377443" cy="324222"/>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a:extLst>
              <a:ext uri="{FF2B5EF4-FFF2-40B4-BE49-F238E27FC236}">
                <a16:creationId xmlns:a16="http://schemas.microsoft.com/office/drawing/2014/main" id="{AA4BF84A-29FA-418D-AD4F-9797C862A684}"/>
              </a:ext>
            </a:extLst>
          </p:cNvPr>
          <p:cNvSpPr/>
          <p:nvPr/>
        </p:nvSpPr>
        <p:spPr>
          <a:xfrm>
            <a:off x="9499063" y="1495178"/>
            <a:ext cx="2491728" cy="280963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36" dirty="0"/>
          </a:p>
        </p:txBody>
      </p:sp>
      <p:pic>
        <p:nvPicPr>
          <p:cNvPr id="237" name="Picture 6" descr="Image result for intel nuc antenna">
            <a:extLst>
              <a:ext uri="{FF2B5EF4-FFF2-40B4-BE49-F238E27FC236}">
                <a16:creationId xmlns:a16="http://schemas.microsoft.com/office/drawing/2014/main" id="{7F4F404D-2C81-49A1-AFA5-6882D20071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91452" y="1670550"/>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4" descr="Image result for beckhoff plc cx9020">
            <a:extLst>
              <a:ext uri="{FF2B5EF4-FFF2-40B4-BE49-F238E27FC236}">
                <a16:creationId xmlns:a16="http://schemas.microsoft.com/office/drawing/2014/main" id="{C835DCBC-1DBF-40B5-9853-F2BF136519C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9676446" y="2143608"/>
            <a:ext cx="470137" cy="403845"/>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Image result for netgear router">
            <a:extLst>
              <a:ext uri="{FF2B5EF4-FFF2-40B4-BE49-F238E27FC236}">
                <a16:creationId xmlns:a16="http://schemas.microsoft.com/office/drawing/2014/main" id="{45259DA5-4545-49CD-8713-1DF3E1C780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869" r="18090"/>
          <a:stretch/>
        </p:blipFill>
        <p:spPr bwMode="auto">
          <a:xfrm>
            <a:off x="9605294" y="2631263"/>
            <a:ext cx="584987" cy="507929"/>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10" descr="Image result for ur3 control box">
            <a:extLst>
              <a:ext uri="{FF2B5EF4-FFF2-40B4-BE49-F238E27FC236}">
                <a16:creationId xmlns:a16="http://schemas.microsoft.com/office/drawing/2014/main" id="{6BAF6007-48FA-4F70-A908-04604630B5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91453" y="3245434"/>
            <a:ext cx="632423" cy="408080"/>
          </a:xfrm>
          <a:prstGeom prst="rect">
            <a:avLst/>
          </a:prstGeom>
          <a:noFill/>
          <a:extLst>
            <a:ext uri="{909E8E84-426E-40DD-AFC4-6F175D3DCCD1}">
              <a14:hiddenFill xmlns:a14="http://schemas.microsoft.com/office/drawing/2010/main">
                <a:solidFill>
                  <a:srgbClr val="FFFFFF"/>
                </a:solidFill>
              </a14:hiddenFill>
            </a:ext>
          </a:extLst>
        </p:spPr>
      </p:pic>
      <p:sp>
        <p:nvSpPr>
          <p:cNvPr id="241" name="TextBox 240">
            <a:extLst>
              <a:ext uri="{FF2B5EF4-FFF2-40B4-BE49-F238E27FC236}">
                <a16:creationId xmlns:a16="http://schemas.microsoft.com/office/drawing/2014/main" id="{2EF1C0F0-3275-4957-96E2-84C5B2E938AF}"/>
              </a:ext>
            </a:extLst>
          </p:cNvPr>
          <p:cNvSpPr txBox="1"/>
          <p:nvPr/>
        </p:nvSpPr>
        <p:spPr>
          <a:xfrm>
            <a:off x="10379410" y="1754602"/>
            <a:ext cx="343618" cy="226624"/>
          </a:xfrm>
          <a:prstGeom prst="rect">
            <a:avLst/>
          </a:prstGeom>
          <a:noFill/>
        </p:spPr>
        <p:txBody>
          <a:bodyPr vert="horz" wrap="none" lIns="0" tIns="0" rIns="0" bIns="0" rtlCol="0">
            <a:spAutoFit/>
          </a:bodyPr>
          <a:lstStyle/>
          <a:p>
            <a:r>
              <a:rPr lang="en-US" sz="1436" dirty="0">
                <a:solidFill>
                  <a:srgbClr val="003C71"/>
                </a:solidFill>
              </a:rPr>
              <a:t>NUC</a:t>
            </a:r>
          </a:p>
        </p:txBody>
      </p:sp>
      <p:sp>
        <p:nvSpPr>
          <p:cNvPr id="242" name="TextBox 241">
            <a:extLst>
              <a:ext uri="{FF2B5EF4-FFF2-40B4-BE49-F238E27FC236}">
                <a16:creationId xmlns:a16="http://schemas.microsoft.com/office/drawing/2014/main" id="{C189975E-B9CC-4EFA-AD3B-80CCA86CF6A7}"/>
              </a:ext>
            </a:extLst>
          </p:cNvPr>
          <p:cNvSpPr txBox="1"/>
          <p:nvPr/>
        </p:nvSpPr>
        <p:spPr>
          <a:xfrm>
            <a:off x="10376549" y="2239040"/>
            <a:ext cx="274171" cy="226624"/>
          </a:xfrm>
          <a:prstGeom prst="rect">
            <a:avLst/>
          </a:prstGeom>
          <a:noFill/>
        </p:spPr>
        <p:txBody>
          <a:bodyPr vert="horz" wrap="none" lIns="0" tIns="0" rIns="0" bIns="0" rtlCol="0">
            <a:spAutoFit/>
          </a:bodyPr>
          <a:lstStyle/>
          <a:p>
            <a:r>
              <a:rPr lang="en-US" sz="1436" dirty="0">
                <a:solidFill>
                  <a:srgbClr val="003C71"/>
                </a:solidFill>
              </a:rPr>
              <a:t>PLC</a:t>
            </a:r>
          </a:p>
        </p:txBody>
      </p:sp>
      <p:sp>
        <p:nvSpPr>
          <p:cNvPr id="243" name="TextBox 242">
            <a:extLst>
              <a:ext uri="{FF2B5EF4-FFF2-40B4-BE49-F238E27FC236}">
                <a16:creationId xmlns:a16="http://schemas.microsoft.com/office/drawing/2014/main" id="{B33DEFCB-BD59-4460-9E1C-143778DA1142}"/>
              </a:ext>
            </a:extLst>
          </p:cNvPr>
          <p:cNvSpPr txBox="1"/>
          <p:nvPr/>
        </p:nvSpPr>
        <p:spPr>
          <a:xfrm>
            <a:off x="10365893" y="2839256"/>
            <a:ext cx="957527" cy="226624"/>
          </a:xfrm>
          <a:prstGeom prst="rect">
            <a:avLst/>
          </a:prstGeom>
          <a:noFill/>
        </p:spPr>
        <p:txBody>
          <a:bodyPr vert="horz" wrap="none" lIns="0" tIns="0" rIns="0" bIns="0" rtlCol="0">
            <a:spAutoFit/>
          </a:bodyPr>
          <a:lstStyle/>
          <a:p>
            <a:r>
              <a:rPr lang="en-US" sz="1436" dirty="0">
                <a:solidFill>
                  <a:srgbClr val="003C71"/>
                </a:solidFill>
              </a:rPr>
              <a:t>Wi-Fi Router</a:t>
            </a:r>
          </a:p>
        </p:txBody>
      </p:sp>
      <p:sp>
        <p:nvSpPr>
          <p:cNvPr id="244" name="TextBox 243">
            <a:extLst>
              <a:ext uri="{FF2B5EF4-FFF2-40B4-BE49-F238E27FC236}">
                <a16:creationId xmlns:a16="http://schemas.microsoft.com/office/drawing/2014/main" id="{DD0282E5-DFA8-451E-A144-BC4DCF7EDF2B}"/>
              </a:ext>
            </a:extLst>
          </p:cNvPr>
          <p:cNvSpPr txBox="1"/>
          <p:nvPr/>
        </p:nvSpPr>
        <p:spPr>
          <a:xfrm>
            <a:off x="10377965" y="3346445"/>
            <a:ext cx="1586102" cy="226624"/>
          </a:xfrm>
          <a:prstGeom prst="rect">
            <a:avLst/>
          </a:prstGeom>
          <a:noFill/>
        </p:spPr>
        <p:txBody>
          <a:bodyPr vert="horz" wrap="none" lIns="0" tIns="0" rIns="0" bIns="0" rtlCol="0">
            <a:spAutoFit/>
          </a:bodyPr>
          <a:lstStyle/>
          <a:p>
            <a:r>
              <a:rPr lang="en-US" sz="1436" dirty="0">
                <a:solidFill>
                  <a:srgbClr val="003C71"/>
                </a:solidFill>
              </a:rPr>
              <a:t>Robot Controller(RC)</a:t>
            </a:r>
          </a:p>
        </p:txBody>
      </p:sp>
      <p:pic>
        <p:nvPicPr>
          <p:cNvPr id="245" name="Picture 244">
            <a:extLst>
              <a:ext uri="{FF2B5EF4-FFF2-40B4-BE49-F238E27FC236}">
                <a16:creationId xmlns:a16="http://schemas.microsoft.com/office/drawing/2014/main" id="{735E2789-68F7-48D6-8A8A-B89C93362E58}"/>
              </a:ext>
            </a:extLst>
          </p:cNvPr>
          <p:cNvPicPr>
            <a:picLocks noChangeAspect="1"/>
          </p:cNvPicPr>
          <p:nvPr/>
        </p:nvPicPr>
        <p:blipFill>
          <a:blip r:embed="rId7"/>
          <a:stretch>
            <a:fillRect/>
          </a:stretch>
        </p:blipFill>
        <p:spPr>
          <a:xfrm>
            <a:off x="9648377" y="3728571"/>
            <a:ext cx="475477" cy="431903"/>
          </a:xfrm>
          <a:prstGeom prst="rect">
            <a:avLst/>
          </a:prstGeom>
        </p:spPr>
      </p:pic>
      <p:pic>
        <p:nvPicPr>
          <p:cNvPr id="246" name="Picture 245">
            <a:extLst>
              <a:ext uri="{FF2B5EF4-FFF2-40B4-BE49-F238E27FC236}">
                <a16:creationId xmlns:a16="http://schemas.microsoft.com/office/drawing/2014/main" id="{07356203-CB06-4D1C-B9F9-ADC446F4B823}"/>
              </a:ext>
            </a:extLst>
          </p:cNvPr>
          <p:cNvPicPr>
            <a:picLocks noChangeAspect="1"/>
          </p:cNvPicPr>
          <p:nvPr/>
        </p:nvPicPr>
        <p:blipFill>
          <a:blip r:embed="rId7"/>
          <a:stretch>
            <a:fillRect/>
          </a:stretch>
        </p:blipFill>
        <p:spPr>
          <a:xfrm>
            <a:off x="321530" y="5556938"/>
            <a:ext cx="424238" cy="385359"/>
          </a:xfrm>
          <a:prstGeom prst="rect">
            <a:avLst/>
          </a:prstGeom>
        </p:spPr>
      </p:pic>
      <p:sp>
        <p:nvSpPr>
          <p:cNvPr id="247" name="TextBox 246">
            <a:extLst>
              <a:ext uri="{FF2B5EF4-FFF2-40B4-BE49-F238E27FC236}">
                <a16:creationId xmlns:a16="http://schemas.microsoft.com/office/drawing/2014/main" id="{ABA4101F-C67E-40B8-AFA2-125F81028ACF}"/>
              </a:ext>
            </a:extLst>
          </p:cNvPr>
          <p:cNvSpPr txBox="1"/>
          <p:nvPr/>
        </p:nvSpPr>
        <p:spPr>
          <a:xfrm>
            <a:off x="10159591" y="3868676"/>
            <a:ext cx="1866061" cy="226624"/>
          </a:xfrm>
          <a:prstGeom prst="rect">
            <a:avLst/>
          </a:prstGeom>
          <a:noFill/>
        </p:spPr>
        <p:txBody>
          <a:bodyPr vert="horz" wrap="none" lIns="0" tIns="0" rIns="0" bIns="0" rtlCol="0">
            <a:spAutoFit/>
          </a:bodyPr>
          <a:lstStyle/>
          <a:p>
            <a:r>
              <a:rPr lang="en-US" sz="1436" dirty="0">
                <a:solidFill>
                  <a:srgbClr val="003C71"/>
                </a:solidFill>
              </a:rPr>
              <a:t>Force-Torque(FT) Sensor</a:t>
            </a:r>
          </a:p>
        </p:txBody>
      </p:sp>
      <p:sp>
        <p:nvSpPr>
          <p:cNvPr id="248" name="Rectangle: Rounded Corners 247">
            <a:extLst>
              <a:ext uri="{FF2B5EF4-FFF2-40B4-BE49-F238E27FC236}">
                <a16:creationId xmlns:a16="http://schemas.microsoft.com/office/drawing/2014/main" id="{97E7B74E-977A-439D-885F-80EC64E51CA1}"/>
              </a:ext>
            </a:extLst>
          </p:cNvPr>
          <p:cNvSpPr/>
          <p:nvPr/>
        </p:nvSpPr>
        <p:spPr>
          <a:xfrm>
            <a:off x="3532759" y="2168284"/>
            <a:ext cx="1036670" cy="241086"/>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Eth-&gt;Wi-fi</a:t>
            </a:r>
          </a:p>
        </p:txBody>
      </p:sp>
      <p:sp>
        <p:nvSpPr>
          <p:cNvPr id="249" name="Rectangle 248">
            <a:extLst>
              <a:ext uri="{FF2B5EF4-FFF2-40B4-BE49-F238E27FC236}">
                <a16:creationId xmlns:a16="http://schemas.microsoft.com/office/drawing/2014/main" id="{FF4B8D46-0003-4054-9566-98B68BAD2918}"/>
              </a:ext>
            </a:extLst>
          </p:cNvPr>
          <p:cNvSpPr/>
          <p:nvPr/>
        </p:nvSpPr>
        <p:spPr>
          <a:xfrm>
            <a:off x="774437" y="2012387"/>
            <a:ext cx="703963" cy="325893"/>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INS_FT</a:t>
            </a:r>
          </a:p>
        </p:txBody>
      </p:sp>
      <p:pic>
        <p:nvPicPr>
          <p:cNvPr id="250" name="Picture 249">
            <a:extLst>
              <a:ext uri="{FF2B5EF4-FFF2-40B4-BE49-F238E27FC236}">
                <a16:creationId xmlns:a16="http://schemas.microsoft.com/office/drawing/2014/main" id="{702489CF-8A1C-4DCB-9D8B-694DEABCB6C7}"/>
              </a:ext>
            </a:extLst>
          </p:cNvPr>
          <p:cNvPicPr>
            <a:picLocks noChangeAspect="1"/>
          </p:cNvPicPr>
          <p:nvPr/>
        </p:nvPicPr>
        <p:blipFill>
          <a:blip r:embed="rId7"/>
          <a:stretch>
            <a:fillRect/>
          </a:stretch>
        </p:blipFill>
        <p:spPr>
          <a:xfrm>
            <a:off x="310442" y="1999415"/>
            <a:ext cx="424238" cy="385359"/>
          </a:xfrm>
          <a:prstGeom prst="rect">
            <a:avLst/>
          </a:prstGeom>
        </p:spPr>
      </p:pic>
      <p:pic>
        <p:nvPicPr>
          <p:cNvPr id="251" name="Picture 10" descr="Image result for ur3 control box">
            <a:extLst>
              <a:ext uri="{FF2B5EF4-FFF2-40B4-BE49-F238E27FC236}">
                <a16:creationId xmlns:a16="http://schemas.microsoft.com/office/drawing/2014/main" id="{3D4299CD-CE85-44A2-A1D6-FE1F5704ED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4325" y="1861747"/>
            <a:ext cx="827415" cy="533902"/>
          </a:xfrm>
          <a:prstGeom prst="rect">
            <a:avLst/>
          </a:prstGeom>
          <a:noFill/>
          <a:extLst>
            <a:ext uri="{909E8E84-426E-40DD-AFC4-6F175D3DCCD1}">
              <a14:hiddenFill xmlns:a14="http://schemas.microsoft.com/office/drawing/2010/main">
                <a:solidFill>
                  <a:srgbClr val="FFFFFF"/>
                </a:solidFill>
              </a14:hiddenFill>
            </a:ext>
          </a:extLst>
        </p:spPr>
      </p:pic>
      <p:sp>
        <p:nvSpPr>
          <p:cNvPr id="252" name="Rectangle 251">
            <a:extLst>
              <a:ext uri="{FF2B5EF4-FFF2-40B4-BE49-F238E27FC236}">
                <a16:creationId xmlns:a16="http://schemas.microsoft.com/office/drawing/2014/main" id="{8535CE3A-5C0A-4E25-896A-66F3F51DA48F}"/>
              </a:ext>
            </a:extLst>
          </p:cNvPr>
          <p:cNvSpPr/>
          <p:nvPr/>
        </p:nvSpPr>
        <p:spPr>
          <a:xfrm>
            <a:off x="2478050" y="1984377"/>
            <a:ext cx="732514" cy="330954"/>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INS_RC</a:t>
            </a:r>
          </a:p>
        </p:txBody>
      </p:sp>
      <p:sp>
        <p:nvSpPr>
          <p:cNvPr id="3" name="Slide Number Placeholder 2">
            <a:extLst>
              <a:ext uri="{FF2B5EF4-FFF2-40B4-BE49-F238E27FC236}">
                <a16:creationId xmlns:a16="http://schemas.microsoft.com/office/drawing/2014/main" id="{1FADCC5E-52A9-447E-B135-0E8606C526AA}"/>
              </a:ext>
            </a:extLst>
          </p:cNvPr>
          <p:cNvSpPr>
            <a:spLocks noGrp="1"/>
          </p:cNvSpPr>
          <p:nvPr>
            <p:ph type="sldNum" sz="quarter" idx="12"/>
          </p:nvPr>
        </p:nvSpPr>
        <p:spPr>
          <a:xfrm>
            <a:off x="8610600" y="6362700"/>
            <a:ext cx="2743200" cy="365125"/>
          </a:xfrm>
        </p:spPr>
        <p:txBody>
          <a:bodyPr/>
          <a:lstStyle/>
          <a:p>
            <a:fld id="{A69CDD17-BE34-4BBB-B429-4315AF6F93C6}" type="slidenum">
              <a:rPr lang="en-US" smtClean="0"/>
              <a:t>33</a:t>
            </a:fld>
            <a:endParaRPr lang="en-US"/>
          </a:p>
        </p:txBody>
      </p:sp>
      <p:sp>
        <p:nvSpPr>
          <p:cNvPr id="88" name="Title 1">
            <a:extLst>
              <a:ext uri="{FF2B5EF4-FFF2-40B4-BE49-F238E27FC236}">
                <a16:creationId xmlns:a16="http://schemas.microsoft.com/office/drawing/2014/main" id="{2EE40728-14D0-45AD-B81C-2586946DAE6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a:lstStyle>
          <a:p>
            <a:r>
              <a:rPr lang="en-US" dirty="0"/>
              <a:t>Data Collection Network Diagram</a:t>
            </a:r>
          </a:p>
        </p:txBody>
      </p:sp>
    </p:spTree>
    <p:extLst>
      <p:ext uri="{BB962C8B-B14F-4D97-AF65-F5344CB8AC3E}">
        <p14:creationId xmlns:p14="http://schemas.microsoft.com/office/powerpoint/2010/main" val="30226733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4F03C4D-2F86-4912-84DC-9923AC8FD6B5}"/>
              </a:ext>
            </a:extLst>
          </p:cNvPr>
          <p:cNvPicPr>
            <a:picLocks noChangeAspect="1"/>
          </p:cNvPicPr>
          <p:nvPr/>
        </p:nvPicPr>
        <p:blipFill>
          <a:blip r:embed="rId3"/>
          <a:stretch>
            <a:fillRect/>
          </a:stretch>
        </p:blipFill>
        <p:spPr>
          <a:xfrm>
            <a:off x="673572" y="85440"/>
            <a:ext cx="10537962" cy="6416024"/>
          </a:xfrm>
          <a:prstGeom prst="rect">
            <a:avLst/>
          </a:prstGeom>
        </p:spPr>
      </p:pic>
      <p:sp>
        <p:nvSpPr>
          <p:cNvPr id="10" name="TextBox 9">
            <a:extLst>
              <a:ext uri="{FF2B5EF4-FFF2-40B4-BE49-F238E27FC236}">
                <a16:creationId xmlns:a16="http://schemas.microsoft.com/office/drawing/2014/main" id="{4F3A8AAF-CA16-4C7C-AFE8-94B9F274D461}"/>
              </a:ext>
            </a:extLst>
          </p:cNvPr>
          <p:cNvSpPr txBox="1"/>
          <p:nvPr/>
        </p:nvSpPr>
        <p:spPr>
          <a:xfrm>
            <a:off x="574725" y="6053754"/>
            <a:ext cx="5211683" cy="646331"/>
          </a:xfrm>
          <a:prstGeom prst="rect">
            <a:avLst/>
          </a:prstGeom>
          <a:noFill/>
        </p:spPr>
        <p:txBody>
          <a:bodyPr wrap="none" rtlCol="0">
            <a:spAutoFit/>
          </a:bodyPr>
          <a:lstStyle/>
          <a:p>
            <a:r>
              <a:rPr lang="en-US" sz="3600" dirty="0">
                <a:latin typeface="Times New Roman" panose="02020603050405020304" pitchFamily="18" charset="0"/>
                <a:cs typeface="Times New Roman" panose="02020603050405020304" pitchFamily="18" charset="0"/>
              </a:rPr>
              <a:t>Schema Design Illustration</a:t>
            </a:r>
          </a:p>
        </p:txBody>
      </p:sp>
      <p:sp>
        <p:nvSpPr>
          <p:cNvPr id="3" name="Slide Number Placeholder 2">
            <a:extLst>
              <a:ext uri="{FF2B5EF4-FFF2-40B4-BE49-F238E27FC236}">
                <a16:creationId xmlns:a16="http://schemas.microsoft.com/office/drawing/2014/main" id="{86856158-8E0F-4657-90FB-FFF142406077}"/>
              </a:ext>
            </a:extLst>
          </p:cNvPr>
          <p:cNvSpPr>
            <a:spLocks noGrp="1"/>
          </p:cNvSpPr>
          <p:nvPr>
            <p:ph type="sldNum" sz="quarter" idx="12"/>
          </p:nvPr>
        </p:nvSpPr>
        <p:spPr/>
        <p:txBody>
          <a:bodyPr/>
          <a:lstStyle/>
          <a:p>
            <a:fld id="{A69CDD17-BE34-4BBB-B429-4315AF6F93C6}" type="slidenum">
              <a:rPr lang="en-US" smtClean="0"/>
              <a:t>34</a:t>
            </a:fld>
            <a:endParaRPr lang="en-US"/>
          </a:p>
        </p:txBody>
      </p:sp>
    </p:spTree>
    <p:extLst>
      <p:ext uri="{BB962C8B-B14F-4D97-AF65-F5344CB8AC3E}">
        <p14:creationId xmlns:p14="http://schemas.microsoft.com/office/powerpoint/2010/main" val="1543955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clock, bicycle, small, tower&#10;&#10;Description automatically generated">
            <a:extLst>
              <a:ext uri="{FF2B5EF4-FFF2-40B4-BE49-F238E27FC236}">
                <a16:creationId xmlns:a16="http://schemas.microsoft.com/office/drawing/2014/main" id="{31A1210D-A1E1-41FA-9787-22C8DD3B4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210" y="70823"/>
            <a:ext cx="8811580" cy="6195471"/>
          </a:xfrm>
          <a:prstGeom prst="rect">
            <a:avLst/>
          </a:prstGeom>
        </p:spPr>
      </p:pic>
      <p:sp>
        <p:nvSpPr>
          <p:cNvPr id="4" name="TextBox 3">
            <a:extLst>
              <a:ext uri="{FF2B5EF4-FFF2-40B4-BE49-F238E27FC236}">
                <a16:creationId xmlns:a16="http://schemas.microsoft.com/office/drawing/2014/main" id="{BA24ABAA-10AD-48B3-82F6-3C61D616CF6C}"/>
              </a:ext>
            </a:extLst>
          </p:cNvPr>
          <p:cNvSpPr txBox="1"/>
          <p:nvPr/>
        </p:nvSpPr>
        <p:spPr>
          <a:xfrm>
            <a:off x="2792852" y="6266294"/>
            <a:ext cx="7095212" cy="369332"/>
          </a:xfrm>
          <a:prstGeom prst="rect">
            <a:avLst/>
          </a:prstGeom>
          <a:noFill/>
        </p:spPr>
        <p:txBody>
          <a:bodyPr wrap="none" rtlCol="0">
            <a:spAutoFit/>
          </a:bodyPr>
          <a:lstStyle/>
          <a:p>
            <a:r>
              <a:rPr lang="en-US" dirty="0"/>
              <a:t>Realized schema: Only the visualization is different from designed schema</a:t>
            </a:r>
          </a:p>
        </p:txBody>
      </p:sp>
      <p:sp>
        <p:nvSpPr>
          <p:cNvPr id="3" name="Slide Number Placeholder 2">
            <a:extLst>
              <a:ext uri="{FF2B5EF4-FFF2-40B4-BE49-F238E27FC236}">
                <a16:creationId xmlns:a16="http://schemas.microsoft.com/office/drawing/2014/main" id="{42E17F69-7164-4365-BE5A-AC9926419612}"/>
              </a:ext>
            </a:extLst>
          </p:cNvPr>
          <p:cNvSpPr>
            <a:spLocks noGrp="1"/>
          </p:cNvSpPr>
          <p:nvPr>
            <p:ph type="sldNum" sz="quarter" idx="12"/>
          </p:nvPr>
        </p:nvSpPr>
        <p:spPr/>
        <p:txBody>
          <a:bodyPr/>
          <a:lstStyle/>
          <a:p>
            <a:fld id="{A69CDD17-BE34-4BBB-B429-4315AF6F93C6}" type="slidenum">
              <a:rPr lang="en-US" smtClean="0"/>
              <a:t>35</a:t>
            </a:fld>
            <a:endParaRPr lang="en-US"/>
          </a:p>
        </p:txBody>
      </p:sp>
    </p:spTree>
    <p:extLst>
      <p:ext uri="{BB962C8B-B14F-4D97-AF65-F5344CB8AC3E}">
        <p14:creationId xmlns:p14="http://schemas.microsoft.com/office/powerpoint/2010/main" val="3996293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C6DD8-19D1-4898-BE2D-6C216C755A32}"/>
              </a:ext>
            </a:extLst>
          </p:cNvPr>
          <p:cNvSpPr>
            <a:spLocks noGrp="1"/>
          </p:cNvSpPr>
          <p:nvPr>
            <p:ph type="title"/>
          </p:nvPr>
        </p:nvSpPr>
        <p:spPr/>
        <p:txBody>
          <a:bodyPr/>
          <a:lstStyle/>
          <a:p>
            <a:r>
              <a:rPr lang="en-US" dirty="0"/>
              <a:t>Example Query Using Cypher</a:t>
            </a:r>
          </a:p>
        </p:txBody>
      </p:sp>
      <p:sp>
        <p:nvSpPr>
          <p:cNvPr id="3" name="Content Placeholder 2">
            <a:extLst>
              <a:ext uri="{FF2B5EF4-FFF2-40B4-BE49-F238E27FC236}">
                <a16:creationId xmlns:a16="http://schemas.microsoft.com/office/drawing/2014/main" id="{B1AC9C81-1E6B-4089-8C33-B6BE8AC0E3A6}"/>
              </a:ext>
            </a:extLst>
          </p:cNvPr>
          <p:cNvSpPr>
            <a:spLocks noGrp="1"/>
          </p:cNvSpPr>
          <p:nvPr>
            <p:ph sz="half" idx="1"/>
          </p:nvPr>
        </p:nvSpPr>
        <p:spPr>
          <a:xfrm>
            <a:off x="3214997" y="3482102"/>
            <a:ext cx="5762008" cy="2251349"/>
          </a:xfrm>
        </p:spPr>
        <p:txBody>
          <a:bodyPr>
            <a:normAutofit/>
          </a:bodyPr>
          <a:lstStyle/>
          <a:p>
            <a:pPr marL="0" indent="0" algn="just">
              <a:buNone/>
            </a:pPr>
            <a:r>
              <a:rPr lang="en-US" sz="2400" dirty="0"/>
              <a:t>This query searches for all Supervisor-based  Transactions and associated Messages where the Transaction start and stop times fall within the first second of the experiment.</a:t>
            </a:r>
          </a:p>
          <a:p>
            <a:pPr marL="0" indent="0" algn="just">
              <a:buNone/>
            </a:pPr>
            <a:r>
              <a:rPr lang="en-US" sz="2400" dirty="0"/>
              <a:t>The query will return the Supervisor node with connected messages.</a:t>
            </a:r>
          </a:p>
        </p:txBody>
      </p:sp>
      <p:pic>
        <p:nvPicPr>
          <p:cNvPr id="7" name="Content Placeholder 6">
            <a:extLst>
              <a:ext uri="{FF2B5EF4-FFF2-40B4-BE49-F238E27FC236}">
                <a16:creationId xmlns:a16="http://schemas.microsoft.com/office/drawing/2014/main" id="{8F8F4C73-DBB7-48D5-B7E7-F6D4A7C56809}"/>
              </a:ext>
            </a:extLst>
          </p:cNvPr>
          <p:cNvPicPr>
            <a:picLocks noGrp="1" noChangeAspect="1"/>
          </p:cNvPicPr>
          <p:nvPr>
            <p:ph sz="half" idx="2"/>
          </p:nvPr>
        </p:nvPicPr>
        <p:blipFill>
          <a:blip r:embed="rId2"/>
          <a:stretch>
            <a:fillRect/>
          </a:stretch>
        </p:blipFill>
        <p:spPr>
          <a:xfrm>
            <a:off x="3214996" y="2114274"/>
            <a:ext cx="5762008" cy="1241937"/>
          </a:xfrm>
          <a:prstGeom prst="rect">
            <a:avLst/>
          </a:prstGeom>
        </p:spPr>
      </p:pic>
      <p:sp>
        <p:nvSpPr>
          <p:cNvPr id="5" name="Slide Number Placeholder 4">
            <a:extLst>
              <a:ext uri="{FF2B5EF4-FFF2-40B4-BE49-F238E27FC236}">
                <a16:creationId xmlns:a16="http://schemas.microsoft.com/office/drawing/2014/main" id="{8F40D4B6-CE12-49B8-9DC6-0A7410A259F1}"/>
              </a:ext>
            </a:extLst>
          </p:cNvPr>
          <p:cNvSpPr>
            <a:spLocks noGrp="1"/>
          </p:cNvSpPr>
          <p:nvPr>
            <p:ph type="sldNum" sz="quarter" idx="12"/>
          </p:nvPr>
        </p:nvSpPr>
        <p:spPr/>
        <p:txBody>
          <a:bodyPr/>
          <a:lstStyle/>
          <a:p>
            <a:fld id="{A69CDD17-BE34-4BBB-B429-4315AF6F93C6}" type="slidenum">
              <a:rPr lang="en-US" smtClean="0"/>
              <a:t>36</a:t>
            </a:fld>
            <a:endParaRPr lang="en-US"/>
          </a:p>
        </p:txBody>
      </p:sp>
    </p:spTree>
    <p:extLst>
      <p:ext uri="{BB962C8B-B14F-4D97-AF65-F5344CB8AC3E}">
        <p14:creationId xmlns:p14="http://schemas.microsoft.com/office/powerpoint/2010/main" val="4064850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D7912E0-7378-4707-8517-930ABBEA1D90}"/>
              </a:ext>
            </a:extLst>
          </p:cNvPr>
          <p:cNvSpPr>
            <a:spLocks noGrp="1"/>
          </p:cNvSpPr>
          <p:nvPr>
            <p:ph type="title"/>
          </p:nvPr>
        </p:nvSpPr>
        <p:spPr/>
        <p:txBody>
          <a:bodyPr/>
          <a:lstStyle/>
          <a:p>
            <a:r>
              <a:rPr lang="en-US" dirty="0"/>
              <a:t>Sample Results from Query</a:t>
            </a:r>
          </a:p>
        </p:txBody>
      </p:sp>
      <p:sp>
        <p:nvSpPr>
          <p:cNvPr id="12" name="Text Placeholder 11">
            <a:extLst>
              <a:ext uri="{FF2B5EF4-FFF2-40B4-BE49-F238E27FC236}">
                <a16:creationId xmlns:a16="http://schemas.microsoft.com/office/drawing/2014/main" id="{DF09BB1B-AB2F-4784-9818-173EA94F860D}"/>
              </a:ext>
            </a:extLst>
          </p:cNvPr>
          <p:cNvSpPr>
            <a:spLocks noGrp="1"/>
          </p:cNvSpPr>
          <p:nvPr>
            <p:ph type="body" idx="1"/>
          </p:nvPr>
        </p:nvSpPr>
        <p:spPr>
          <a:xfrm>
            <a:off x="839788" y="1599855"/>
            <a:ext cx="5157787" cy="823912"/>
          </a:xfrm>
        </p:spPr>
        <p:txBody>
          <a:bodyPr>
            <a:normAutofit lnSpcReduction="10000"/>
          </a:bodyPr>
          <a:lstStyle/>
          <a:p>
            <a:pPr algn="ctr"/>
            <a:r>
              <a:rPr lang="en-US" dirty="0"/>
              <a:t>Latencies  - Wired Baseline</a:t>
            </a:r>
          </a:p>
        </p:txBody>
      </p:sp>
      <p:pic>
        <p:nvPicPr>
          <p:cNvPr id="17" name="Content Placeholder 16" descr="A screenshot of a cell phone&#10;&#10;Description automatically generated">
            <a:extLst>
              <a:ext uri="{FF2B5EF4-FFF2-40B4-BE49-F238E27FC236}">
                <a16:creationId xmlns:a16="http://schemas.microsoft.com/office/drawing/2014/main" id="{32B6D2CD-A229-4AF6-BE33-885D63ED1DB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713322" y="2611474"/>
            <a:ext cx="3410719" cy="2462789"/>
          </a:xfrm>
        </p:spPr>
      </p:pic>
      <p:sp>
        <p:nvSpPr>
          <p:cNvPr id="14" name="Text Placeholder 13">
            <a:extLst>
              <a:ext uri="{FF2B5EF4-FFF2-40B4-BE49-F238E27FC236}">
                <a16:creationId xmlns:a16="http://schemas.microsoft.com/office/drawing/2014/main" id="{7E66665E-7C1B-4FC9-A3FC-56B18A770A91}"/>
              </a:ext>
            </a:extLst>
          </p:cNvPr>
          <p:cNvSpPr>
            <a:spLocks noGrp="1"/>
          </p:cNvSpPr>
          <p:nvPr>
            <p:ph type="body" sz="quarter" idx="3"/>
          </p:nvPr>
        </p:nvSpPr>
        <p:spPr>
          <a:xfrm>
            <a:off x="5787638" y="1599855"/>
            <a:ext cx="5183188" cy="823912"/>
          </a:xfrm>
        </p:spPr>
        <p:txBody>
          <a:bodyPr>
            <a:normAutofit lnSpcReduction="10000"/>
          </a:bodyPr>
          <a:lstStyle/>
          <a:p>
            <a:pPr algn="ctr"/>
            <a:r>
              <a:rPr lang="en-US" dirty="0"/>
              <a:t>Latencies – Wireless with </a:t>
            </a:r>
          </a:p>
          <a:p>
            <a:pPr algn="ctr"/>
            <a:r>
              <a:rPr lang="en-US" dirty="0"/>
              <a:t>2-Streams of Interference</a:t>
            </a:r>
          </a:p>
        </p:txBody>
      </p:sp>
      <p:pic>
        <p:nvPicPr>
          <p:cNvPr id="19" name="Content Placeholder 18" descr="A screenshot of a cell phone&#10;&#10;Description automatically generated">
            <a:extLst>
              <a:ext uri="{FF2B5EF4-FFF2-40B4-BE49-F238E27FC236}">
                <a16:creationId xmlns:a16="http://schemas.microsoft.com/office/drawing/2014/main" id="{EAC2F81C-B491-4010-949E-F5980EE22F32}"/>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673872" y="2611474"/>
            <a:ext cx="3410719" cy="2462789"/>
          </a:xfrm>
        </p:spPr>
      </p:pic>
      <p:sp>
        <p:nvSpPr>
          <p:cNvPr id="2" name="Rectangle 1">
            <a:extLst>
              <a:ext uri="{FF2B5EF4-FFF2-40B4-BE49-F238E27FC236}">
                <a16:creationId xmlns:a16="http://schemas.microsoft.com/office/drawing/2014/main" id="{93BEE84E-DC08-4C0F-B946-E47D74BD616C}"/>
              </a:ext>
            </a:extLst>
          </p:cNvPr>
          <p:cNvSpPr/>
          <p:nvPr/>
        </p:nvSpPr>
        <p:spPr>
          <a:xfrm>
            <a:off x="2655103" y="5318052"/>
            <a:ext cx="7314672" cy="1323439"/>
          </a:xfrm>
          <a:prstGeom prst="rect">
            <a:avLst/>
          </a:prstGeom>
        </p:spPr>
        <p:txBody>
          <a:bodyPr wrap="square">
            <a:spAutoFit/>
          </a:bodyPr>
          <a:lstStyle/>
          <a:p>
            <a:r>
              <a:rPr lang="en-US" sz="1600" b="1" dirty="0"/>
              <a:t>Latency Performance</a:t>
            </a:r>
            <a:r>
              <a:rPr lang="en-US" sz="1600" dirty="0"/>
              <a:t> – delay of an action, information, etc. through a system. </a:t>
            </a:r>
          </a:p>
          <a:p>
            <a:endParaRPr lang="en-US" sz="1600" dirty="0"/>
          </a:p>
          <a:p>
            <a:r>
              <a:rPr lang="en-US" sz="1600" dirty="0"/>
              <a:t>The supervisor PLC processing time shown in </a:t>
            </a:r>
            <a:r>
              <a:rPr lang="en-US" sz="1600" dirty="0">
                <a:solidFill>
                  <a:srgbClr val="0070C0"/>
                </a:solidFill>
              </a:rPr>
              <a:t>blue</a:t>
            </a:r>
            <a:r>
              <a:rPr lang="en-US" sz="1600" dirty="0"/>
              <a:t>.  </a:t>
            </a:r>
          </a:p>
          <a:p>
            <a:r>
              <a:rPr lang="en-US" sz="1600" dirty="0"/>
              <a:t>The transaction latency shown in </a:t>
            </a:r>
            <a:r>
              <a:rPr lang="en-US" sz="1600" dirty="0">
                <a:solidFill>
                  <a:schemeClr val="accent2"/>
                </a:solidFill>
              </a:rPr>
              <a:t>orange</a:t>
            </a:r>
            <a:r>
              <a:rPr lang="en-US" sz="1600" dirty="0"/>
              <a:t> is clearly impacted by the wireless channel.</a:t>
            </a:r>
          </a:p>
          <a:p>
            <a:r>
              <a:rPr lang="en-US" sz="1600" dirty="0"/>
              <a:t>Time to act by robot control in </a:t>
            </a:r>
            <a:r>
              <a:rPr lang="en-US" sz="1600" dirty="0">
                <a:solidFill>
                  <a:schemeClr val="accent6"/>
                </a:solidFill>
              </a:rPr>
              <a:t>green</a:t>
            </a:r>
            <a:r>
              <a:rPr lang="en-US" sz="1600" dirty="0"/>
              <a:t> appears to compensate for transaction latency.</a:t>
            </a:r>
          </a:p>
        </p:txBody>
      </p:sp>
      <p:sp>
        <p:nvSpPr>
          <p:cNvPr id="4" name="Slide Number Placeholder 3">
            <a:extLst>
              <a:ext uri="{FF2B5EF4-FFF2-40B4-BE49-F238E27FC236}">
                <a16:creationId xmlns:a16="http://schemas.microsoft.com/office/drawing/2014/main" id="{9DE502DE-0836-4459-9B0E-CA3673A68E29}"/>
              </a:ext>
            </a:extLst>
          </p:cNvPr>
          <p:cNvSpPr>
            <a:spLocks noGrp="1"/>
          </p:cNvSpPr>
          <p:nvPr>
            <p:ph type="sldNum" sz="quarter" idx="12"/>
          </p:nvPr>
        </p:nvSpPr>
        <p:spPr/>
        <p:txBody>
          <a:bodyPr/>
          <a:lstStyle/>
          <a:p>
            <a:fld id="{A69CDD17-BE34-4BBB-B429-4315AF6F93C6}" type="slidenum">
              <a:rPr lang="en-US" smtClean="0"/>
              <a:t>37</a:t>
            </a:fld>
            <a:endParaRPr lang="en-US"/>
          </a:p>
        </p:txBody>
      </p:sp>
    </p:spTree>
    <p:extLst>
      <p:ext uri="{BB962C8B-B14F-4D97-AF65-F5344CB8AC3E}">
        <p14:creationId xmlns:p14="http://schemas.microsoft.com/office/powerpoint/2010/main" val="2909085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a:xfrm>
            <a:off x="831850" y="1938338"/>
            <a:ext cx="10515600" cy="2852737"/>
          </a:xfrm>
        </p:spPr>
        <p:txBody>
          <a:bodyPr/>
          <a:lstStyle/>
          <a:p>
            <a:r>
              <a:rPr lang="en-US" dirty="0"/>
              <a:t>Machine Learning in a </a:t>
            </a:r>
            <a:br>
              <a:rPr lang="en-US" dirty="0"/>
            </a:br>
            <a:r>
              <a:rPr lang="en-US" dirty="0"/>
              <a:t>Robotic Force Seeking Application</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a:xfrm>
            <a:off x="831850" y="4818063"/>
            <a:ext cx="10515600" cy="1500187"/>
          </a:xfrm>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
        <p:nvSpPr>
          <p:cNvPr id="3" name="Slide Number Placeholder 2">
            <a:extLst>
              <a:ext uri="{FF2B5EF4-FFF2-40B4-BE49-F238E27FC236}">
                <a16:creationId xmlns:a16="http://schemas.microsoft.com/office/drawing/2014/main" id="{B7CDB4AC-7623-4566-B33D-22B680781C55}"/>
              </a:ext>
            </a:extLst>
          </p:cNvPr>
          <p:cNvSpPr>
            <a:spLocks noGrp="1"/>
          </p:cNvSpPr>
          <p:nvPr>
            <p:ph type="sldNum" sz="quarter" idx="12"/>
          </p:nvPr>
        </p:nvSpPr>
        <p:spPr/>
        <p:txBody>
          <a:bodyPr/>
          <a:lstStyle/>
          <a:p>
            <a:fld id="{A69CDD17-BE34-4BBB-B429-4315AF6F93C6}" type="slidenum">
              <a:rPr lang="en-US" smtClean="0"/>
              <a:t>38</a:t>
            </a:fld>
            <a:endParaRPr lang="en-US"/>
          </a:p>
        </p:txBody>
      </p:sp>
      <p:sp>
        <p:nvSpPr>
          <p:cNvPr id="5" name="Content Placeholder 5">
            <a:extLst>
              <a:ext uri="{FF2B5EF4-FFF2-40B4-BE49-F238E27FC236}">
                <a16:creationId xmlns:a16="http://schemas.microsoft.com/office/drawing/2014/main" id="{C4DD2AC8-01B5-4F70-A020-BD7FDDAD5500}"/>
              </a:ext>
            </a:extLst>
          </p:cNvPr>
          <p:cNvSpPr txBox="1">
            <a:spLocks/>
          </p:cNvSpPr>
          <p:nvPr/>
        </p:nvSpPr>
        <p:spPr>
          <a:xfrm>
            <a:off x="844550" y="147637"/>
            <a:ext cx="5264150" cy="200501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imes New Roman" panose="02020603050405020304" pitchFamily="18" charset="0"/>
                <a:ea typeface="+mn-ea"/>
                <a:cs typeface="Times New Roman" panose="02020603050405020304"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imes New Roman" panose="02020603050405020304" pitchFamily="18" charset="0"/>
                <a:ea typeface="+mn-ea"/>
                <a:cs typeface="Times New Roman" panose="02020603050405020304" pitchFamily="18"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514350" indent="-514350">
              <a:buFont typeface="+mj-lt"/>
              <a:buAutoNum type="arabicPeriod"/>
            </a:pPr>
            <a:r>
              <a:rPr lang="en-US" sz="1400" dirty="0">
                <a:solidFill>
                  <a:schemeClr val="tx1"/>
                </a:solidFill>
              </a:rPr>
              <a:t>Thesis Context</a:t>
            </a:r>
            <a:endParaRPr lang="en-US" sz="1400" dirty="0">
              <a:solidFill>
                <a:schemeClr val="tx1">
                  <a:lumMod val="95000"/>
                  <a:lumOff val="5000"/>
                </a:schemeClr>
              </a:solidFill>
            </a:endParaRPr>
          </a:p>
          <a:p>
            <a:pPr marL="514350" indent="-514350">
              <a:buFont typeface="+mj-lt"/>
              <a:buAutoNum type="arabicPeriod"/>
            </a:pPr>
            <a:r>
              <a:rPr lang="en-US" sz="1400" dirty="0">
                <a:solidFill>
                  <a:schemeClr val="tx1">
                    <a:lumMod val="95000"/>
                    <a:lumOff val="5000"/>
                  </a:schemeClr>
                </a:solidFill>
              </a:rPr>
              <a:t>Introduction to Cyberphysical Systems in Smart Manufacturing</a:t>
            </a:r>
          </a:p>
          <a:p>
            <a:pPr marL="514350" indent="-514350">
              <a:buFont typeface="+mj-lt"/>
              <a:buAutoNum type="arabicPeriod"/>
            </a:pPr>
            <a:r>
              <a:rPr lang="en-US" sz="1400" dirty="0">
                <a:solidFill>
                  <a:schemeClr val="tx1"/>
                </a:solidFill>
              </a:rPr>
              <a:t>Industrial Wireless Requirements</a:t>
            </a:r>
          </a:p>
          <a:p>
            <a:pPr marL="514350" indent="-514350">
              <a:buFont typeface="+mj-lt"/>
              <a:buAutoNum type="arabicPeriod"/>
            </a:pPr>
            <a:r>
              <a:rPr lang="en-US" sz="1400" dirty="0">
                <a:solidFill>
                  <a:schemeClr val="tx1"/>
                </a:solidFill>
              </a:rPr>
              <a:t>SysML: Workcell Architectural Decomposition and Analysis</a:t>
            </a:r>
          </a:p>
          <a:p>
            <a:pPr marL="514350" indent="-514350">
              <a:buFont typeface="+mj-lt"/>
              <a:buAutoNum type="arabicPeriod"/>
            </a:pPr>
            <a:r>
              <a:rPr lang="en-US" sz="1400" dirty="0">
                <a:solidFill>
                  <a:schemeClr val="tx1">
                    <a:lumMod val="95000"/>
                    <a:lumOff val="5000"/>
                  </a:schemeClr>
                </a:solidFill>
              </a:rPr>
              <a:t>Application of the Graph Databases to CPS Experiments</a:t>
            </a:r>
          </a:p>
          <a:p>
            <a:pPr marL="514350" indent="-514350">
              <a:buFont typeface="+mj-lt"/>
              <a:buAutoNum type="arabicPeriod"/>
            </a:pPr>
            <a:r>
              <a:rPr lang="en-US" sz="1400" dirty="0">
                <a:solidFill>
                  <a:schemeClr val="accent1"/>
                </a:solidFill>
              </a:rPr>
              <a:t>Machine Learning in a Robotic Force Seeking Application</a:t>
            </a:r>
          </a:p>
          <a:p>
            <a:pPr marL="514350" indent="-514350">
              <a:buFont typeface="+mj-lt"/>
              <a:buAutoNum type="arabicPeriod"/>
            </a:pPr>
            <a:r>
              <a:rPr lang="en-US" sz="1400" dirty="0">
                <a:solidFill>
                  <a:schemeClr val="tx1"/>
                </a:solidFill>
              </a:rPr>
              <a:t>Conclusion</a:t>
            </a:r>
          </a:p>
          <a:p>
            <a:pPr marL="514350" indent="-514350">
              <a:buFont typeface="+mj-lt"/>
              <a:buAutoNum type="arabicPeriod"/>
            </a:pPr>
            <a:endParaRPr lang="en-US" sz="1400" dirty="0">
              <a:solidFill>
                <a:schemeClr val="tx1"/>
              </a:solidFill>
            </a:endParaRPr>
          </a:p>
        </p:txBody>
      </p:sp>
    </p:spTree>
    <p:extLst>
      <p:ext uri="{BB962C8B-B14F-4D97-AF65-F5344CB8AC3E}">
        <p14:creationId xmlns:p14="http://schemas.microsoft.com/office/powerpoint/2010/main" val="4236038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6A28-E186-439B-A1E3-8B386E194719}"/>
              </a:ext>
            </a:extLst>
          </p:cNvPr>
          <p:cNvSpPr>
            <a:spLocks noGrp="1"/>
          </p:cNvSpPr>
          <p:nvPr>
            <p:ph type="title"/>
          </p:nvPr>
        </p:nvSpPr>
        <p:spPr/>
        <p:txBody>
          <a:bodyPr/>
          <a:lstStyle/>
          <a:p>
            <a:r>
              <a:rPr lang="en-US" dirty="0"/>
              <a:t>Introduction and Motivation</a:t>
            </a:r>
          </a:p>
        </p:txBody>
      </p:sp>
      <p:sp>
        <p:nvSpPr>
          <p:cNvPr id="3" name="Content Placeholder 2">
            <a:extLst>
              <a:ext uri="{FF2B5EF4-FFF2-40B4-BE49-F238E27FC236}">
                <a16:creationId xmlns:a16="http://schemas.microsoft.com/office/drawing/2014/main" id="{AF85F6DF-EA13-4406-9362-0BF3C3F02EB3}"/>
              </a:ext>
            </a:extLst>
          </p:cNvPr>
          <p:cNvSpPr>
            <a:spLocks noGrp="1"/>
          </p:cNvSpPr>
          <p:nvPr>
            <p:ph idx="1"/>
          </p:nvPr>
        </p:nvSpPr>
        <p:spPr/>
        <p:txBody>
          <a:bodyPr/>
          <a:lstStyle/>
          <a:p>
            <a:pPr marL="0" indent="0">
              <a:buNone/>
            </a:pPr>
            <a:r>
              <a:rPr lang="en-US" dirty="0"/>
              <a:t>Goals</a:t>
            </a:r>
          </a:p>
          <a:p>
            <a:pPr lvl="1"/>
            <a:r>
              <a:rPr lang="en-US" dirty="0"/>
              <a:t>Predict link quality indirectly using measurements of the OT (physical) system</a:t>
            </a:r>
          </a:p>
          <a:p>
            <a:pPr lvl="1"/>
            <a:r>
              <a:rPr lang="en-US" dirty="0"/>
              <a:t>Eliminate the expense of RF equipment for LQE measurement in the factory</a:t>
            </a:r>
          </a:p>
          <a:p>
            <a:pPr lvl="1"/>
            <a:endParaRPr lang="en-US" dirty="0"/>
          </a:p>
          <a:p>
            <a:pPr marL="0" indent="0">
              <a:buNone/>
            </a:pPr>
            <a:r>
              <a:rPr lang="en-US" dirty="0"/>
              <a:t>Results</a:t>
            </a:r>
          </a:p>
          <a:p>
            <a:pPr lvl="1"/>
            <a:r>
              <a:rPr lang="en-US" dirty="0"/>
              <a:t>Measured LQE using measurements data from vision system measuring the movement of a robotic arm depressing a spring</a:t>
            </a:r>
          </a:p>
          <a:p>
            <a:pPr lvl="1"/>
            <a:r>
              <a:rPr lang="en-US" dirty="0"/>
              <a:t>Accuracy of LQE prediction within ±0.5 dB</a:t>
            </a:r>
          </a:p>
          <a:p>
            <a:pPr lvl="1"/>
            <a:r>
              <a:rPr lang="en-US" dirty="0"/>
              <a:t>General approach to estimation of link quality in automation systems.</a:t>
            </a:r>
          </a:p>
        </p:txBody>
      </p:sp>
      <p:sp>
        <p:nvSpPr>
          <p:cNvPr id="5" name="Slide Number Placeholder 4">
            <a:extLst>
              <a:ext uri="{FF2B5EF4-FFF2-40B4-BE49-F238E27FC236}">
                <a16:creationId xmlns:a16="http://schemas.microsoft.com/office/drawing/2014/main" id="{97E78890-5E85-48F4-B1E4-3B8BF5D169BF}"/>
              </a:ext>
            </a:extLst>
          </p:cNvPr>
          <p:cNvSpPr>
            <a:spLocks noGrp="1"/>
          </p:cNvSpPr>
          <p:nvPr>
            <p:ph type="sldNum" sz="quarter" idx="12"/>
          </p:nvPr>
        </p:nvSpPr>
        <p:spPr/>
        <p:txBody>
          <a:bodyPr/>
          <a:lstStyle/>
          <a:p>
            <a:fld id="{A69CDD17-BE34-4BBB-B429-4315AF6F93C6}" type="slidenum">
              <a:rPr lang="en-US" smtClean="0"/>
              <a:t>39</a:t>
            </a:fld>
            <a:endParaRPr lang="en-US"/>
          </a:p>
        </p:txBody>
      </p:sp>
    </p:spTree>
    <p:extLst>
      <p:ext uri="{BB962C8B-B14F-4D97-AF65-F5344CB8AC3E}">
        <p14:creationId xmlns:p14="http://schemas.microsoft.com/office/powerpoint/2010/main" val="1253590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0FC399-527D-4B6E-A2DA-27F036A7433F}"/>
              </a:ext>
            </a:extLst>
          </p:cNvPr>
          <p:cNvSpPr>
            <a:spLocks noGrp="1"/>
          </p:cNvSpPr>
          <p:nvPr>
            <p:ph type="title"/>
          </p:nvPr>
        </p:nvSpPr>
        <p:spPr/>
        <p:txBody>
          <a:bodyPr/>
          <a:lstStyle/>
          <a:p>
            <a:r>
              <a:rPr lang="en-US" dirty="0"/>
              <a:t>Thesis Context</a:t>
            </a:r>
          </a:p>
        </p:txBody>
      </p:sp>
      <p:sp>
        <p:nvSpPr>
          <p:cNvPr id="8" name="Text Placeholder 7">
            <a:extLst>
              <a:ext uri="{FF2B5EF4-FFF2-40B4-BE49-F238E27FC236}">
                <a16:creationId xmlns:a16="http://schemas.microsoft.com/office/drawing/2014/main" id="{96BA558D-C677-4F63-B7DF-B80B4389A4A6}"/>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a:p>
            <a:endParaRPr lang="en-US" dirty="0"/>
          </a:p>
        </p:txBody>
      </p:sp>
      <p:sp>
        <p:nvSpPr>
          <p:cNvPr id="4" name="Slide Number Placeholder 3">
            <a:extLst>
              <a:ext uri="{FF2B5EF4-FFF2-40B4-BE49-F238E27FC236}">
                <a16:creationId xmlns:a16="http://schemas.microsoft.com/office/drawing/2014/main" id="{15744A94-AC38-4764-978A-605CE7196FDC}"/>
              </a:ext>
            </a:extLst>
          </p:cNvPr>
          <p:cNvSpPr>
            <a:spLocks noGrp="1"/>
          </p:cNvSpPr>
          <p:nvPr>
            <p:ph type="sldNum" sz="quarter" idx="12"/>
          </p:nvPr>
        </p:nvSpPr>
        <p:spPr/>
        <p:txBody>
          <a:bodyPr/>
          <a:lstStyle/>
          <a:p>
            <a:fld id="{A69CDD17-BE34-4BBB-B429-4315AF6F93C6}" type="slidenum">
              <a:rPr lang="en-US" smtClean="0"/>
              <a:t>4</a:t>
            </a:fld>
            <a:endParaRPr lang="en-US"/>
          </a:p>
        </p:txBody>
      </p:sp>
      <p:sp>
        <p:nvSpPr>
          <p:cNvPr id="9" name="Content Placeholder 5">
            <a:extLst>
              <a:ext uri="{FF2B5EF4-FFF2-40B4-BE49-F238E27FC236}">
                <a16:creationId xmlns:a16="http://schemas.microsoft.com/office/drawing/2014/main" id="{F93B5220-6727-44C6-877F-B963F2DCFFD7}"/>
              </a:ext>
            </a:extLst>
          </p:cNvPr>
          <p:cNvSpPr txBox="1">
            <a:spLocks/>
          </p:cNvSpPr>
          <p:nvPr/>
        </p:nvSpPr>
        <p:spPr>
          <a:xfrm>
            <a:off x="844550" y="350837"/>
            <a:ext cx="5264150" cy="200501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imes New Roman" panose="02020603050405020304" pitchFamily="18" charset="0"/>
                <a:ea typeface="+mn-ea"/>
                <a:cs typeface="Times New Roman" panose="02020603050405020304"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imes New Roman" panose="02020603050405020304" pitchFamily="18" charset="0"/>
                <a:ea typeface="+mn-ea"/>
                <a:cs typeface="Times New Roman" panose="02020603050405020304" pitchFamily="18"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514350" indent="-514350">
              <a:buFont typeface="+mj-lt"/>
              <a:buAutoNum type="arabicPeriod"/>
            </a:pPr>
            <a:r>
              <a:rPr lang="en-US" sz="1400" dirty="0">
                <a:solidFill>
                  <a:schemeClr val="accent1"/>
                </a:solidFill>
              </a:rPr>
              <a:t>Thesis Context</a:t>
            </a:r>
          </a:p>
          <a:p>
            <a:pPr marL="514350" indent="-514350">
              <a:buFont typeface="+mj-lt"/>
              <a:buAutoNum type="arabicPeriod"/>
            </a:pPr>
            <a:r>
              <a:rPr lang="en-US" sz="1400" dirty="0">
                <a:solidFill>
                  <a:schemeClr val="tx1">
                    <a:lumMod val="95000"/>
                    <a:lumOff val="5000"/>
                  </a:schemeClr>
                </a:solidFill>
              </a:rPr>
              <a:t>Introduction to Cyberphysical Systems in Smart Manufacturing</a:t>
            </a:r>
          </a:p>
          <a:p>
            <a:pPr marL="514350" indent="-514350">
              <a:buFont typeface="+mj-lt"/>
              <a:buAutoNum type="arabicPeriod"/>
            </a:pPr>
            <a:r>
              <a:rPr lang="en-US" sz="1400" dirty="0">
                <a:solidFill>
                  <a:schemeClr val="tx1"/>
                </a:solidFill>
              </a:rPr>
              <a:t>Industrial Wireless Requirements</a:t>
            </a:r>
          </a:p>
          <a:p>
            <a:pPr marL="514350" indent="-514350">
              <a:buFont typeface="+mj-lt"/>
              <a:buAutoNum type="arabicPeriod"/>
            </a:pPr>
            <a:r>
              <a:rPr lang="en-US" sz="1400" dirty="0">
                <a:solidFill>
                  <a:schemeClr val="tx1"/>
                </a:solidFill>
              </a:rPr>
              <a:t>SysML: Workcell Architectural Decomposition and Analysis</a:t>
            </a:r>
          </a:p>
          <a:p>
            <a:pPr marL="514350" indent="-514350">
              <a:buFont typeface="+mj-lt"/>
              <a:buAutoNum type="arabicPeriod"/>
            </a:pPr>
            <a:r>
              <a:rPr lang="en-US" sz="1400" dirty="0">
                <a:solidFill>
                  <a:schemeClr val="tx1"/>
                </a:solidFill>
              </a:rPr>
              <a:t>Application of the Graph Databases to CPS Experiments</a:t>
            </a:r>
          </a:p>
          <a:p>
            <a:pPr marL="514350" indent="-514350">
              <a:buFont typeface="+mj-lt"/>
              <a:buAutoNum type="arabicPeriod"/>
            </a:pPr>
            <a:r>
              <a:rPr lang="en-US" sz="1400" dirty="0">
                <a:solidFill>
                  <a:schemeClr val="tx1"/>
                </a:solidFill>
              </a:rPr>
              <a:t>Machine Learning in a Robotic Force Seeking Application</a:t>
            </a:r>
          </a:p>
          <a:p>
            <a:pPr marL="514350" indent="-514350">
              <a:buFont typeface="+mj-lt"/>
              <a:buAutoNum type="arabicPeriod"/>
            </a:pPr>
            <a:r>
              <a:rPr lang="en-US" sz="1400" dirty="0">
                <a:solidFill>
                  <a:schemeClr val="tx1"/>
                </a:solidFill>
              </a:rPr>
              <a:t>Conclusion</a:t>
            </a:r>
          </a:p>
          <a:p>
            <a:pPr marL="514350" indent="-514350">
              <a:buFont typeface="+mj-lt"/>
              <a:buAutoNum type="arabicPeriod"/>
            </a:pPr>
            <a:endParaRPr lang="en-US" sz="1400" dirty="0">
              <a:solidFill>
                <a:schemeClr val="tx1"/>
              </a:solidFill>
            </a:endParaRPr>
          </a:p>
        </p:txBody>
      </p:sp>
    </p:spTree>
    <p:extLst>
      <p:ext uri="{BB962C8B-B14F-4D97-AF65-F5344CB8AC3E}">
        <p14:creationId xmlns:p14="http://schemas.microsoft.com/office/powerpoint/2010/main" val="5724690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EBC083-EE76-4532-939F-A1C3D049123C}"/>
              </a:ext>
            </a:extLst>
          </p:cNvPr>
          <p:cNvSpPr>
            <a:spLocks noGrp="1"/>
          </p:cNvSpPr>
          <p:nvPr>
            <p:ph type="title"/>
          </p:nvPr>
        </p:nvSpPr>
        <p:spPr/>
        <p:txBody>
          <a:bodyPr/>
          <a:lstStyle/>
          <a:p>
            <a:r>
              <a:rPr lang="en-US" dirty="0"/>
              <a:t>Model of the Feedback Control System</a:t>
            </a:r>
          </a:p>
        </p:txBody>
      </p:sp>
      <p:pic>
        <p:nvPicPr>
          <p:cNvPr id="3" name="Content Placeholder 2" descr="A picture containing clock&#10;&#10;Description automatically generated">
            <a:extLst>
              <a:ext uri="{FF2B5EF4-FFF2-40B4-BE49-F238E27FC236}">
                <a16:creationId xmlns:a16="http://schemas.microsoft.com/office/drawing/2014/main" id="{2F5E51A0-4F8A-4627-AB80-1BEFDB77F21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87292" y="1825625"/>
            <a:ext cx="5083415" cy="4351338"/>
          </a:xfrm>
        </p:spPr>
      </p:pic>
      <p:pic>
        <p:nvPicPr>
          <p:cNvPr id="8" name="Content Placeholder 7" descr="A group of people sitting at a desk&#10;&#10;Description automatically generated">
            <a:extLst>
              <a:ext uri="{FF2B5EF4-FFF2-40B4-BE49-F238E27FC236}">
                <a16:creationId xmlns:a16="http://schemas.microsoft.com/office/drawing/2014/main" id="{FAC04BC1-A2C1-4E67-86E7-7A7B7D91970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11189" y="1825625"/>
            <a:ext cx="5181600" cy="4241645"/>
          </a:xfrm>
          <a:prstGeom prst="rect">
            <a:avLst/>
          </a:prstGeom>
        </p:spPr>
      </p:pic>
      <p:pic>
        <p:nvPicPr>
          <p:cNvPr id="4" name="Picture 3" descr="Icon&#10;&#10;Description automatically generated">
            <a:extLst>
              <a:ext uri="{FF2B5EF4-FFF2-40B4-BE49-F238E27FC236}">
                <a16:creationId xmlns:a16="http://schemas.microsoft.com/office/drawing/2014/main" id="{61EBF056-837D-48EF-8188-FEF683B4DE9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11147" y="4357995"/>
            <a:ext cx="317891" cy="264909"/>
          </a:xfrm>
          <a:prstGeom prst="rect">
            <a:avLst/>
          </a:prstGeom>
        </p:spPr>
      </p:pic>
      <p:cxnSp>
        <p:nvCxnSpPr>
          <p:cNvPr id="5" name="Straight Arrow Connector 4">
            <a:extLst>
              <a:ext uri="{FF2B5EF4-FFF2-40B4-BE49-F238E27FC236}">
                <a16:creationId xmlns:a16="http://schemas.microsoft.com/office/drawing/2014/main" id="{40BE8952-8D6C-4247-ACB9-F5BDBBAD294C}"/>
              </a:ext>
            </a:extLst>
          </p:cNvPr>
          <p:cNvCxnSpPr>
            <a:cxnSpLocks/>
          </p:cNvCxnSpPr>
          <p:nvPr/>
        </p:nvCxnSpPr>
        <p:spPr>
          <a:xfrm flipV="1">
            <a:off x="6096000" y="4258491"/>
            <a:ext cx="2982686" cy="211618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517E485-A7E4-4B9F-ACFC-0E7073FCFF83}"/>
              </a:ext>
            </a:extLst>
          </p:cNvPr>
          <p:cNvSpPr txBox="1"/>
          <p:nvPr/>
        </p:nvSpPr>
        <p:spPr>
          <a:xfrm>
            <a:off x="2625634" y="6216151"/>
            <a:ext cx="3345073" cy="461665"/>
          </a:xfrm>
          <a:prstGeom prst="rect">
            <a:avLst/>
          </a:prstGeom>
          <a:noFill/>
        </p:spPr>
        <p:txBody>
          <a:bodyPr wrap="square" rtlCol="0">
            <a:spAutoFit/>
          </a:bodyPr>
          <a:lstStyle/>
          <a:p>
            <a:pPr algn="r"/>
            <a:r>
              <a:rPr lang="en-US" sz="2400" dirty="0">
                <a:solidFill>
                  <a:srgbClr val="0070C0"/>
                </a:solidFill>
              </a:rPr>
              <a:t>Vision system targets</a:t>
            </a:r>
          </a:p>
        </p:txBody>
      </p:sp>
      <p:sp>
        <p:nvSpPr>
          <p:cNvPr id="9" name="Slide Number Placeholder 8">
            <a:extLst>
              <a:ext uri="{FF2B5EF4-FFF2-40B4-BE49-F238E27FC236}">
                <a16:creationId xmlns:a16="http://schemas.microsoft.com/office/drawing/2014/main" id="{0BE07E5C-E5F2-476D-A63F-B16358474F80}"/>
              </a:ext>
            </a:extLst>
          </p:cNvPr>
          <p:cNvSpPr>
            <a:spLocks noGrp="1"/>
          </p:cNvSpPr>
          <p:nvPr>
            <p:ph type="sldNum" sz="quarter" idx="12"/>
          </p:nvPr>
        </p:nvSpPr>
        <p:spPr/>
        <p:txBody>
          <a:bodyPr/>
          <a:lstStyle/>
          <a:p>
            <a:fld id="{A69CDD17-BE34-4BBB-B429-4315AF6F93C6}" type="slidenum">
              <a:rPr lang="en-US" smtClean="0"/>
              <a:t>40</a:t>
            </a:fld>
            <a:endParaRPr lang="en-US"/>
          </a:p>
        </p:txBody>
      </p:sp>
    </p:spTree>
    <p:extLst>
      <p:ext uri="{BB962C8B-B14F-4D97-AF65-F5344CB8AC3E}">
        <p14:creationId xmlns:p14="http://schemas.microsoft.com/office/powerpoint/2010/main" val="688315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CC1A8-8D62-4C73-9E0C-55E8F7EBAC17}"/>
              </a:ext>
            </a:extLst>
          </p:cNvPr>
          <p:cNvSpPr>
            <a:spLocks noGrp="1"/>
          </p:cNvSpPr>
          <p:nvPr>
            <p:ph type="title"/>
          </p:nvPr>
        </p:nvSpPr>
        <p:spPr/>
        <p:txBody>
          <a:bodyPr/>
          <a:lstStyle/>
          <a:p>
            <a:r>
              <a:rPr lang="en-US" dirty="0"/>
              <a:t>Force-seeking spring system apparatus</a:t>
            </a:r>
          </a:p>
        </p:txBody>
      </p:sp>
      <p:pic>
        <p:nvPicPr>
          <p:cNvPr id="5" name="Content Placeholder 4" descr="A close up of a piece of paper&#10;&#10;Description automatically generated">
            <a:extLst>
              <a:ext uri="{FF2B5EF4-FFF2-40B4-BE49-F238E27FC236}">
                <a16:creationId xmlns:a16="http://schemas.microsoft.com/office/drawing/2014/main" id="{EC2E1FB1-F54E-458D-80D0-F022B0243E8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5828" y="1825625"/>
            <a:ext cx="5801782" cy="4351338"/>
          </a:xfrm>
        </p:spPr>
      </p:pic>
      <p:sp>
        <p:nvSpPr>
          <p:cNvPr id="3" name="Content Placeholder 2">
            <a:extLst>
              <a:ext uri="{FF2B5EF4-FFF2-40B4-BE49-F238E27FC236}">
                <a16:creationId xmlns:a16="http://schemas.microsoft.com/office/drawing/2014/main" id="{EC01397D-C5AA-447D-A1A7-D2089D0F120E}"/>
              </a:ext>
            </a:extLst>
          </p:cNvPr>
          <p:cNvSpPr>
            <a:spLocks noGrp="1"/>
          </p:cNvSpPr>
          <p:nvPr>
            <p:ph sz="half" idx="2"/>
          </p:nvPr>
        </p:nvSpPr>
        <p:spPr>
          <a:xfrm>
            <a:off x="6368145" y="1825625"/>
            <a:ext cx="5181600" cy="4351338"/>
          </a:xfrm>
        </p:spPr>
        <p:txBody>
          <a:bodyPr>
            <a:normAutofit/>
          </a:bodyPr>
          <a:lstStyle/>
          <a:p>
            <a:r>
              <a:rPr lang="en-US" dirty="0"/>
              <a:t>Robot depresses a spring until a force of 5 N is sensed</a:t>
            </a:r>
          </a:p>
          <a:p>
            <a:r>
              <a:rPr lang="en-US" dirty="0"/>
              <a:t>Force is monitored by a wireless force-torque sensor (FTS)</a:t>
            </a:r>
          </a:p>
          <a:p>
            <a:r>
              <a:rPr lang="en-US" dirty="0"/>
              <a:t>Emulator is used to control the effect of a local jammer</a:t>
            </a:r>
          </a:p>
          <a:p>
            <a:r>
              <a:rPr lang="en-US" dirty="0"/>
              <a:t>Wireless sniffer is used to monitor network traffic traversing space</a:t>
            </a:r>
          </a:p>
        </p:txBody>
      </p:sp>
      <p:pic>
        <p:nvPicPr>
          <p:cNvPr id="4" name="Picture 3" descr="Icon&#10;&#10;Description automatically generated">
            <a:extLst>
              <a:ext uri="{FF2B5EF4-FFF2-40B4-BE49-F238E27FC236}">
                <a16:creationId xmlns:a16="http://schemas.microsoft.com/office/drawing/2014/main" id="{62C915F5-9D39-431F-858A-3BBD7FEA2A8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996908" y="3429000"/>
            <a:ext cx="295691" cy="246410"/>
          </a:xfrm>
          <a:prstGeom prst="rect">
            <a:avLst/>
          </a:prstGeom>
        </p:spPr>
      </p:pic>
      <p:sp>
        <p:nvSpPr>
          <p:cNvPr id="7" name="Slide Number Placeholder 6">
            <a:extLst>
              <a:ext uri="{FF2B5EF4-FFF2-40B4-BE49-F238E27FC236}">
                <a16:creationId xmlns:a16="http://schemas.microsoft.com/office/drawing/2014/main" id="{1D4ADCD4-6A4C-4CD3-B796-181A6631879B}"/>
              </a:ext>
            </a:extLst>
          </p:cNvPr>
          <p:cNvSpPr>
            <a:spLocks noGrp="1"/>
          </p:cNvSpPr>
          <p:nvPr>
            <p:ph type="sldNum" sz="quarter" idx="12"/>
          </p:nvPr>
        </p:nvSpPr>
        <p:spPr/>
        <p:txBody>
          <a:bodyPr/>
          <a:lstStyle/>
          <a:p>
            <a:fld id="{A69CDD17-BE34-4BBB-B429-4315AF6F93C6}" type="slidenum">
              <a:rPr lang="en-US" smtClean="0"/>
              <a:t>41</a:t>
            </a:fld>
            <a:endParaRPr lang="en-US"/>
          </a:p>
        </p:txBody>
      </p:sp>
    </p:spTree>
    <p:extLst>
      <p:ext uri="{BB962C8B-B14F-4D97-AF65-F5344CB8AC3E}">
        <p14:creationId xmlns:p14="http://schemas.microsoft.com/office/powerpoint/2010/main" val="3671405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CFEA693-E4DD-4954-B089-AB66B3D43597}"/>
              </a:ext>
            </a:extLst>
          </p:cNvPr>
          <p:cNvSpPr>
            <a:spLocks noGrp="1"/>
          </p:cNvSpPr>
          <p:nvPr>
            <p:ph type="title"/>
          </p:nvPr>
        </p:nvSpPr>
        <p:spPr>
          <a:xfrm>
            <a:off x="762000" y="266883"/>
            <a:ext cx="10515600" cy="1325563"/>
          </a:xfrm>
        </p:spPr>
        <p:txBody>
          <a:bodyPr/>
          <a:lstStyle/>
          <a:p>
            <a:pPr algn="ctr"/>
            <a:r>
              <a:rPr lang="en-US" dirty="0"/>
              <a:t>Time-Series Feature Extraction Model</a:t>
            </a:r>
          </a:p>
        </p:txBody>
      </p:sp>
      <p:sp>
        <p:nvSpPr>
          <p:cNvPr id="2" name="Text Placeholder 1">
            <a:extLst>
              <a:ext uri="{FF2B5EF4-FFF2-40B4-BE49-F238E27FC236}">
                <a16:creationId xmlns:a16="http://schemas.microsoft.com/office/drawing/2014/main" id="{6709C677-DE32-41CD-8300-024868E72F39}"/>
              </a:ext>
            </a:extLst>
          </p:cNvPr>
          <p:cNvSpPr>
            <a:spLocks noGrp="1"/>
          </p:cNvSpPr>
          <p:nvPr>
            <p:ph type="body" idx="1"/>
          </p:nvPr>
        </p:nvSpPr>
        <p:spPr>
          <a:xfrm>
            <a:off x="5670862" y="1681047"/>
            <a:ext cx="5157787" cy="823912"/>
          </a:xfrm>
        </p:spPr>
        <p:txBody>
          <a:bodyPr>
            <a:normAutofit lnSpcReduction="10000"/>
          </a:bodyPr>
          <a:lstStyle/>
          <a:p>
            <a:pPr algn="ctr"/>
            <a:r>
              <a:rPr lang="en-US" dirty="0"/>
              <a:t>Robot Arm Movement Model</a:t>
            </a:r>
          </a:p>
          <a:p>
            <a:pPr algn="ctr"/>
            <a:r>
              <a:rPr lang="en-US" dirty="0"/>
              <a:t>For Single Cycle</a:t>
            </a:r>
          </a:p>
        </p:txBody>
      </p:sp>
      <p:pic>
        <p:nvPicPr>
          <p:cNvPr id="8" name="Content Placeholder 7" descr="A picture containing photo, water, air, different&#10;&#10;Description automatically generated">
            <a:extLst>
              <a:ext uri="{FF2B5EF4-FFF2-40B4-BE49-F238E27FC236}">
                <a16:creationId xmlns:a16="http://schemas.microsoft.com/office/drawing/2014/main" id="{8338947E-F02A-401F-A5C1-F477E1A33AB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44752" y="2922751"/>
            <a:ext cx="3657607" cy="2743206"/>
          </a:xfrm>
        </p:spPr>
      </p:pic>
      <p:sp>
        <p:nvSpPr>
          <p:cNvPr id="3" name="Text Placeholder 2">
            <a:extLst>
              <a:ext uri="{FF2B5EF4-FFF2-40B4-BE49-F238E27FC236}">
                <a16:creationId xmlns:a16="http://schemas.microsoft.com/office/drawing/2014/main" id="{2C0FF22E-F271-4E9E-BD8E-39DFE54CC273}"/>
              </a:ext>
            </a:extLst>
          </p:cNvPr>
          <p:cNvSpPr>
            <a:spLocks noGrp="1"/>
          </p:cNvSpPr>
          <p:nvPr>
            <p:ph type="body" sz="quarter" idx="3"/>
          </p:nvPr>
        </p:nvSpPr>
        <p:spPr>
          <a:xfrm>
            <a:off x="836612" y="1681047"/>
            <a:ext cx="5183188" cy="823912"/>
          </a:xfrm>
        </p:spPr>
        <p:txBody>
          <a:bodyPr>
            <a:normAutofit lnSpcReduction="10000"/>
          </a:bodyPr>
          <a:lstStyle/>
          <a:p>
            <a:pPr algn="ctr"/>
            <a:r>
              <a:rPr lang="en-US" dirty="0"/>
              <a:t>Sample Data</a:t>
            </a:r>
          </a:p>
          <a:p>
            <a:pPr algn="ctr"/>
            <a:r>
              <a:rPr lang="en-US" dirty="0"/>
              <a:t>of Arm Movement</a:t>
            </a:r>
          </a:p>
        </p:txBody>
      </p:sp>
      <p:pic>
        <p:nvPicPr>
          <p:cNvPr id="12" name="Content Placeholder 11" descr="A close up of a map&#10;&#10;Description automatically generated">
            <a:extLst>
              <a:ext uri="{FF2B5EF4-FFF2-40B4-BE49-F238E27FC236}">
                <a16:creationId xmlns:a16="http://schemas.microsoft.com/office/drawing/2014/main" id="{EFCD3965-96C8-4B88-B2D8-3C27D646489A}"/>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2056719" y="2975766"/>
            <a:ext cx="2742973" cy="2742973"/>
          </a:xfrm>
        </p:spPr>
      </p:pic>
      <p:sp>
        <p:nvSpPr>
          <p:cNvPr id="5" name="Slide Number Placeholder 4">
            <a:extLst>
              <a:ext uri="{FF2B5EF4-FFF2-40B4-BE49-F238E27FC236}">
                <a16:creationId xmlns:a16="http://schemas.microsoft.com/office/drawing/2014/main" id="{8A482C02-FD5E-4C3C-899B-A8388E31A8DC}"/>
              </a:ext>
            </a:extLst>
          </p:cNvPr>
          <p:cNvSpPr>
            <a:spLocks noGrp="1"/>
          </p:cNvSpPr>
          <p:nvPr>
            <p:ph type="sldNum" sz="quarter" idx="12"/>
          </p:nvPr>
        </p:nvSpPr>
        <p:spPr/>
        <p:txBody>
          <a:bodyPr/>
          <a:lstStyle/>
          <a:p>
            <a:fld id="{A69CDD17-BE34-4BBB-B429-4315AF6F93C6}" type="slidenum">
              <a:rPr lang="en-US" smtClean="0"/>
              <a:t>42</a:t>
            </a:fld>
            <a:endParaRPr lang="en-US"/>
          </a:p>
        </p:txBody>
      </p:sp>
      <p:sp>
        <p:nvSpPr>
          <p:cNvPr id="4" name="TextBox 3">
            <a:extLst>
              <a:ext uri="{FF2B5EF4-FFF2-40B4-BE49-F238E27FC236}">
                <a16:creationId xmlns:a16="http://schemas.microsoft.com/office/drawing/2014/main" id="{F45EAD28-EE1E-4C20-B4FC-11C6300713C6}"/>
              </a:ext>
            </a:extLst>
          </p:cNvPr>
          <p:cNvSpPr txBox="1"/>
          <p:nvPr/>
        </p:nvSpPr>
        <p:spPr>
          <a:xfrm>
            <a:off x="6227791" y="5710019"/>
            <a:ext cx="4072433" cy="923330"/>
          </a:xfrm>
          <a:prstGeom prst="rect">
            <a:avLst/>
          </a:prstGeom>
          <a:noFill/>
        </p:spPr>
        <p:txBody>
          <a:bodyPr wrap="square" rtlCol="0">
            <a:spAutoFit/>
          </a:bodyPr>
          <a:lstStyle/>
          <a:p>
            <a:r>
              <a:rPr lang="en-US" dirty="0"/>
              <a:t>For future reference, </a:t>
            </a:r>
            <a:r>
              <a:rPr lang="en-US" i="1" dirty="0"/>
              <a:t>M</a:t>
            </a:r>
            <a:r>
              <a:rPr lang="en-US" dirty="0"/>
              <a:t> is the number of these feature sets combined to make a single training vector.</a:t>
            </a:r>
          </a:p>
        </p:txBody>
      </p:sp>
    </p:spTree>
    <p:extLst>
      <p:ext uri="{BB962C8B-B14F-4D97-AF65-F5344CB8AC3E}">
        <p14:creationId xmlns:p14="http://schemas.microsoft.com/office/powerpoint/2010/main" val="3058738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E2AD23-0E51-4774-9F4D-831BDFA5C8D2}"/>
              </a:ext>
            </a:extLst>
          </p:cNvPr>
          <p:cNvSpPr>
            <a:spLocks noGrp="1"/>
          </p:cNvSpPr>
          <p:nvPr>
            <p:ph type="title"/>
          </p:nvPr>
        </p:nvSpPr>
        <p:spPr/>
        <p:txBody>
          <a:bodyPr/>
          <a:lstStyle/>
          <a:p>
            <a:r>
              <a:rPr lang="en-US" dirty="0"/>
              <a:t>Learning candidacy statistics</a:t>
            </a:r>
          </a:p>
        </p:txBody>
      </p:sp>
      <p:sp>
        <p:nvSpPr>
          <p:cNvPr id="5" name="Text Placeholder 4">
            <a:extLst>
              <a:ext uri="{FF2B5EF4-FFF2-40B4-BE49-F238E27FC236}">
                <a16:creationId xmlns:a16="http://schemas.microsoft.com/office/drawing/2014/main" id="{73894228-C83C-4D9F-8119-4454CF5E1F74}"/>
              </a:ext>
            </a:extLst>
          </p:cNvPr>
          <p:cNvSpPr>
            <a:spLocks noGrp="1"/>
          </p:cNvSpPr>
          <p:nvPr>
            <p:ph type="body" idx="1"/>
          </p:nvPr>
        </p:nvSpPr>
        <p:spPr>
          <a:xfrm>
            <a:off x="839788" y="1388558"/>
            <a:ext cx="5157787" cy="823912"/>
          </a:xfrm>
        </p:spPr>
        <p:txBody>
          <a:bodyPr/>
          <a:lstStyle/>
          <a:p>
            <a:pPr algn="ctr"/>
            <a:r>
              <a:rPr lang="en-US" dirty="0" err="1"/>
              <a:t>Z</a:t>
            </a:r>
            <a:r>
              <a:rPr lang="en-US" baseline="-25000" dirty="0" err="1"/>
              <a:t>bc</a:t>
            </a:r>
            <a:r>
              <a:rPr lang="en-US" dirty="0"/>
              <a:t> Plunge Time</a:t>
            </a:r>
          </a:p>
        </p:txBody>
      </p:sp>
      <p:pic>
        <p:nvPicPr>
          <p:cNvPr id="12" name="Content Placeholder 11" descr="A picture containing pencil&#10;&#10;Description automatically generated">
            <a:extLst>
              <a:ext uri="{FF2B5EF4-FFF2-40B4-BE49-F238E27FC236}">
                <a16:creationId xmlns:a16="http://schemas.microsoft.com/office/drawing/2014/main" id="{D68EB25B-7FB8-4BD3-B9F7-E0E7656EAD1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751172" y="2212470"/>
            <a:ext cx="3291840" cy="3291840"/>
          </a:xfrm>
        </p:spPr>
      </p:pic>
      <p:sp>
        <p:nvSpPr>
          <p:cNvPr id="9" name="Text Placeholder 8">
            <a:extLst>
              <a:ext uri="{FF2B5EF4-FFF2-40B4-BE49-F238E27FC236}">
                <a16:creationId xmlns:a16="http://schemas.microsoft.com/office/drawing/2014/main" id="{F2F86170-D6E3-404E-BAC3-AD3C2FFF0C50}"/>
              </a:ext>
            </a:extLst>
          </p:cNvPr>
          <p:cNvSpPr>
            <a:spLocks noGrp="1"/>
          </p:cNvSpPr>
          <p:nvPr>
            <p:ph type="body" sz="quarter" idx="3"/>
          </p:nvPr>
        </p:nvSpPr>
        <p:spPr>
          <a:xfrm>
            <a:off x="6172200" y="1388558"/>
            <a:ext cx="5183188" cy="823912"/>
          </a:xfrm>
        </p:spPr>
        <p:txBody>
          <a:bodyPr/>
          <a:lstStyle/>
          <a:p>
            <a:pPr algn="ctr"/>
            <a:r>
              <a:rPr lang="en-US" dirty="0"/>
              <a:t>Z-axis Deflection</a:t>
            </a:r>
          </a:p>
        </p:txBody>
      </p:sp>
      <p:pic>
        <p:nvPicPr>
          <p:cNvPr id="14" name="Content Placeholder 13" descr="A pencil and paper&#10;&#10;Description automatically generated">
            <a:extLst>
              <a:ext uri="{FF2B5EF4-FFF2-40B4-BE49-F238E27FC236}">
                <a16:creationId xmlns:a16="http://schemas.microsoft.com/office/drawing/2014/main" id="{68921344-8A3E-4C9D-B3F2-AD66117C0293}"/>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096284" y="2212470"/>
            <a:ext cx="3291840" cy="3291840"/>
          </a:xfrm>
        </p:spPr>
      </p:pic>
      <p:sp>
        <p:nvSpPr>
          <p:cNvPr id="15" name="TextBox 14">
            <a:extLst>
              <a:ext uri="{FF2B5EF4-FFF2-40B4-BE49-F238E27FC236}">
                <a16:creationId xmlns:a16="http://schemas.microsoft.com/office/drawing/2014/main" id="{B3A8C210-A09E-4F66-BCF1-5094EF8BBEFB}"/>
              </a:ext>
            </a:extLst>
          </p:cNvPr>
          <p:cNvSpPr txBox="1"/>
          <p:nvPr/>
        </p:nvSpPr>
        <p:spPr>
          <a:xfrm>
            <a:off x="3517106" y="5556349"/>
            <a:ext cx="5157787" cy="646331"/>
          </a:xfrm>
          <a:prstGeom prst="rect">
            <a:avLst/>
          </a:prstGeom>
          <a:noFill/>
        </p:spPr>
        <p:txBody>
          <a:bodyPr wrap="square" rtlCol="0">
            <a:spAutoFit/>
          </a:bodyPr>
          <a:lstStyle/>
          <a:p>
            <a:pPr algn="ctr"/>
            <a:r>
              <a:rPr lang="en-US" dirty="0"/>
              <a:t>White bars are WIRED</a:t>
            </a:r>
          </a:p>
          <a:p>
            <a:pPr algn="ctr"/>
            <a:r>
              <a:rPr lang="en-US" dirty="0"/>
              <a:t>Red bars are WIRELESS</a:t>
            </a:r>
          </a:p>
        </p:txBody>
      </p:sp>
      <p:cxnSp>
        <p:nvCxnSpPr>
          <p:cNvPr id="3" name="Straight Arrow Connector 2">
            <a:extLst>
              <a:ext uri="{FF2B5EF4-FFF2-40B4-BE49-F238E27FC236}">
                <a16:creationId xmlns:a16="http://schemas.microsoft.com/office/drawing/2014/main" id="{1A59BA0F-9064-450D-BAFB-4603652730E0}"/>
              </a:ext>
            </a:extLst>
          </p:cNvPr>
          <p:cNvCxnSpPr>
            <a:cxnSpLocks/>
          </p:cNvCxnSpPr>
          <p:nvPr/>
        </p:nvCxnSpPr>
        <p:spPr>
          <a:xfrm>
            <a:off x="1338682" y="4096512"/>
            <a:ext cx="1192377" cy="45354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A14EAF-7499-4F62-A5D8-2C48BA69829C}"/>
              </a:ext>
            </a:extLst>
          </p:cNvPr>
          <p:cNvCxnSpPr>
            <a:cxnSpLocks/>
          </p:cNvCxnSpPr>
          <p:nvPr/>
        </p:nvCxnSpPr>
        <p:spPr>
          <a:xfrm>
            <a:off x="6510528" y="3991929"/>
            <a:ext cx="1152683" cy="48497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38EF7C5E-491D-47DA-A0C4-B90072321B41}"/>
              </a:ext>
            </a:extLst>
          </p:cNvPr>
          <p:cNvSpPr>
            <a:spLocks noGrp="1"/>
          </p:cNvSpPr>
          <p:nvPr>
            <p:ph type="sldNum" sz="quarter" idx="12"/>
          </p:nvPr>
        </p:nvSpPr>
        <p:spPr/>
        <p:txBody>
          <a:bodyPr/>
          <a:lstStyle/>
          <a:p>
            <a:fld id="{A69CDD17-BE34-4BBB-B429-4315AF6F93C6}" type="slidenum">
              <a:rPr lang="en-US" smtClean="0"/>
              <a:t>43</a:t>
            </a:fld>
            <a:endParaRPr lang="en-US"/>
          </a:p>
        </p:txBody>
      </p:sp>
    </p:spTree>
    <p:extLst>
      <p:ext uri="{BB962C8B-B14F-4D97-AF65-F5344CB8AC3E}">
        <p14:creationId xmlns:p14="http://schemas.microsoft.com/office/powerpoint/2010/main" val="3349295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F5CD-C82A-42E5-AE48-6A1E7249A390}"/>
              </a:ext>
            </a:extLst>
          </p:cNvPr>
          <p:cNvSpPr>
            <a:spLocks noGrp="1"/>
          </p:cNvSpPr>
          <p:nvPr>
            <p:ph type="title"/>
          </p:nvPr>
        </p:nvSpPr>
        <p:spPr/>
        <p:txBody>
          <a:bodyPr/>
          <a:lstStyle/>
          <a:p>
            <a:r>
              <a:rPr lang="en-US" dirty="0"/>
              <a:t>Feature Independence Check</a:t>
            </a:r>
          </a:p>
        </p:txBody>
      </p:sp>
      <p:pic>
        <p:nvPicPr>
          <p:cNvPr id="6" name="Content Placeholder 5">
            <a:extLst>
              <a:ext uri="{FF2B5EF4-FFF2-40B4-BE49-F238E27FC236}">
                <a16:creationId xmlns:a16="http://schemas.microsoft.com/office/drawing/2014/main" id="{3BA09FE5-0264-44FF-AE6B-0D5BD0D8576E}"/>
              </a:ext>
            </a:extLst>
          </p:cNvPr>
          <p:cNvPicPr>
            <a:picLocks noGrp="1" noChangeAspect="1"/>
          </p:cNvPicPr>
          <p:nvPr>
            <p:ph sz="half" idx="1"/>
          </p:nvPr>
        </p:nvPicPr>
        <p:blipFill>
          <a:blip r:embed="rId3"/>
          <a:stretch>
            <a:fillRect/>
          </a:stretch>
        </p:blipFill>
        <p:spPr>
          <a:xfrm>
            <a:off x="1253331" y="1825625"/>
            <a:ext cx="4351338" cy="4351338"/>
          </a:xfrm>
          <a:prstGeom prst="rect">
            <a:avLst/>
          </a:prstGeom>
        </p:spPr>
      </p:pic>
      <p:sp>
        <p:nvSpPr>
          <p:cNvPr id="5" name="TextBox 4">
            <a:extLst>
              <a:ext uri="{FF2B5EF4-FFF2-40B4-BE49-F238E27FC236}">
                <a16:creationId xmlns:a16="http://schemas.microsoft.com/office/drawing/2014/main" id="{DECA1C05-DE37-4E7E-B90D-974F7D471BA9}"/>
              </a:ext>
            </a:extLst>
          </p:cNvPr>
          <p:cNvSpPr txBox="1"/>
          <p:nvPr/>
        </p:nvSpPr>
        <p:spPr>
          <a:xfrm>
            <a:off x="6040821" y="4422637"/>
            <a:ext cx="5157787" cy="1754326"/>
          </a:xfrm>
          <a:prstGeom prst="rect">
            <a:avLst/>
          </a:prstGeom>
          <a:noFill/>
        </p:spPr>
        <p:txBody>
          <a:bodyPr wrap="square" rtlCol="0">
            <a:spAutoFit/>
          </a:bodyPr>
          <a:lstStyle/>
          <a:p>
            <a:pPr algn="ctr"/>
            <a:r>
              <a:rPr lang="en-US" dirty="0"/>
              <a:t>Verification of non-correlation between features. Features work best in ML when they are mostly independent.  A first look shows that the features are mostly independent from one another.  This does not mean that each one has importance, but rather they will not interfere or be redundant.</a:t>
            </a:r>
          </a:p>
        </p:txBody>
      </p:sp>
      <p:sp>
        <p:nvSpPr>
          <p:cNvPr id="3" name="Oval 2">
            <a:extLst>
              <a:ext uri="{FF2B5EF4-FFF2-40B4-BE49-F238E27FC236}">
                <a16:creationId xmlns:a16="http://schemas.microsoft.com/office/drawing/2014/main" id="{3F24E6DD-2DA0-44C0-9D94-199082A10700}"/>
              </a:ext>
            </a:extLst>
          </p:cNvPr>
          <p:cNvSpPr/>
          <p:nvPr/>
        </p:nvSpPr>
        <p:spPr>
          <a:xfrm>
            <a:off x="4579315" y="2578819"/>
            <a:ext cx="811987" cy="330635"/>
          </a:xfrm>
          <a:prstGeom prst="ellipse">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Oval 7">
            <a:extLst>
              <a:ext uri="{FF2B5EF4-FFF2-40B4-BE49-F238E27FC236}">
                <a16:creationId xmlns:a16="http://schemas.microsoft.com/office/drawing/2014/main" id="{C08E9A35-5A70-436A-8D56-0A6B805FE5B1}"/>
              </a:ext>
            </a:extLst>
          </p:cNvPr>
          <p:cNvSpPr/>
          <p:nvPr/>
        </p:nvSpPr>
        <p:spPr>
          <a:xfrm>
            <a:off x="2510330" y="2950369"/>
            <a:ext cx="811987" cy="519379"/>
          </a:xfrm>
          <a:prstGeom prst="ellipse">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D6BCF1B6-4C35-44D5-8A16-59C42024B49A}"/>
              </a:ext>
            </a:extLst>
          </p:cNvPr>
          <p:cNvSpPr>
            <a:spLocks noGrp="1"/>
          </p:cNvSpPr>
          <p:nvPr>
            <p:ph type="sldNum" sz="quarter" idx="12"/>
          </p:nvPr>
        </p:nvSpPr>
        <p:spPr/>
        <p:txBody>
          <a:bodyPr/>
          <a:lstStyle/>
          <a:p>
            <a:fld id="{A69CDD17-BE34-4BBB-B429-4315AF6F93C6}" type="slidenum">
              <a:rPr lang="en-US" smtClean="0"/>
              <a:t>44</a:t>
            </a:fld>
            <a:endParaRPr lang="en-US"/>
          </a:p>
        </p:txBody>
      </p:sp>
      <p:pic>
        <p:nvPicPr>
          <p:cNvPr id="11" name="Content Placeholder 7" descr="A picture containing photo, water, air, different&#10;&#10;Description automatically generated">
            <a:extLst>
              <a:ext uri="{FF2B5EF4-FFF2-40B4-BE49-F238E27FC236}">
                <a16:creationId xmlns:a16="http://schemas.microsoft.com/office/drawing/2014/main" id="{48D566EE-4E39-49BB-8288-1CBD832181E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861668" y="1677542"/>
            <a:ext cx="3657607" cy="2743206"/>
          </a:xfrm>
        </p:spPr>
      </p:pic>
    </p:spTree>
    <p:extLst>
      <p:ext uri="{BB962C8B-B14F-4D97-AF65-F5344CB8AC3E}">
        <p14:creationId xmlns:p14="http://schemas.microsoft.com/office/powerpoint/2010/main" val="847045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CB7B5F-59ED-4B98-BE93-E8470B3A5279}"/>
              </a:ext>
            </a:extLst>
          </p:cNvPr>
          <p:cNvSpPr>
            <a:spLocks noGrp="1"/>
          </p:cNvSpPr>
          <p:nvPr>
            <p:ph type="title"/>
          </p:nvPr>
        </p:nvSpPr>
        <p:spPr/>
        <p:txBody>
          <a:bodyPr/>
          <a:lstStyle/>
          <a:p>
            <a:r>
              <a:rPr lang="en-US"/>
              <a:t>Model for Radio Path loss and Interference Emulation</a:t>
            </a:r>
            <a:endParaRPr lang="en-US" dirty="0"/>
          </a:p>
        </p:txBody>
      </p:sp>
      <p:pic>
        <p:nvPicPr>
          <p:cNvPr id="8" name="Content Placeholder 7" descr="A close up of a logo&#10;&#10;Description automatically generated">
            <a:extLst>
              <a:ext uri="{FF2B5EF4-FFF2-40B4-BE49-F238E27FC236}">
                <a16:creationId xmlns:a16="http://schemas.microsoft.com/office/drawing/2014/main" id="{D47E1988-141C-4BCC-80F9-6391B533F30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5424" y="2358706"/>
            <a:ext cx="4305758" cy="3285175"/>
          </a:xfrm>
        </p:spPr>
      </p:pic>
      <p:sp>
        <p:nvSpPr>
          <p:cNvPr id="2" name="Content Placeholder 1">
            <a:extLst>
              <a:ext uri="{FF2B5EF4-FFF2-40B4-BE49-F238E27FC236}">
                <a16:creationId xmlns:a16="http://schemas.microsoft.com/office/drawing/2014/main" id="{B4018334-883D-4FCB-96E9-982F7B3FAF2B}"/>
              </a:ext>
            </a:extLst>
          </p:cNvPr>
          <p:cNvSpPr>
            <a:spLocks noGrp="1"/>
          </p:cNvSpPr>
          <p:nvPr>
            <p:ph sz="half" idx="2"/>
          </p:nvPr>
        </p:nvSpPr>
        <p:spPr/>
        <p:txBody>
          <a:bodyPr/>
          <a:lstStyle/>
          <a:p>
            <a:r>
              <a:rPr lang="en-US" dirty="0"/>
              <a:t>Vary distance between jammer and router</a:t>
            </a:r>
          </a:p>
          <a:p>
            <a:r>
              <a:rPr lang="en-US" dirty="0"/>
              <a:t>Vary distance between jammer and station</a:t>
            </a:r>
          </a:p>
          <a:p>
            <a:r>
              <a:rPr lang="en-US" dirty="0"/>
              <a:t>Changing the mode of the router</a:t>
            </a:r>
          </a:p>
        </p:txBody>
      </p:sp>
      <p:sp>
        <p:nvSpPr>
          <p:cNvPr id="5" name="Slide Number Placeholder 4">
            <a:extLst>
              <a:ext uri="{FF2B5EF4-FFF2-40B4-BE49-F238E27FC236}">
                <a16:creationId xmlns:a16="http://schemas.microsoft.com/office/drawing/2014/main" id="{10FEEBA9-D645-44DA-A4F6-CAF82346DBEE}"/>
              </a:ext>
            </a:extLst>
          </p:cNvPr>
          <p:cNvSpPr>
            <a:spLocks noGrp="1"/>
          </p:cNvSpPr>
          <p:nvPr>
            <p:ph type="sldNum" sz="quarter" idx="12"/>
          </p:nvPr>
        </p:nvSpPr>
        <p:spPr/>
        <p:txBody>
          <a:bodyPr/>
          <a:lstStyle/>
          <a:p>
            <a:fld id="{A69CDD17-BE34-4BBB-B429-4315AF6F93C6}" type="slidenum">
              <a:rPr lang="en-US" smtClean="0"/>
              <a:t>45</a:t>
            </a:fld>
            <a:endParaRPr lang="en-US"/>
          </a:p>
        </p:txBody>
      </p:sp>
    </p:spTree>
    <p:extLst>
      <p:ext uri="{BB962C8B-B14F-4D97-AF65-F5344CB8AC3E}">
        <p14:creationId xmlns:p14="http://schemas.microsoft.com/office/powerpoint/2010/main" val="4073336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D1A42F-0A59-44FA-AD92-F9FA625AA615}"/>
              </a:ext>
            </a:extLst>
          </p:cNvPr>
          <p:cNvSpPr>
            <a:spLocks noGrp="1"/>
          </p:cNvSpPr>
          <p:nvPr>
            <p:ph type="title"/>
          </p:nvPr>
        </p:nvSpPr>
        <p:spPr/>
        <p:txBody>
          <a:bodyPr/>
          <a:lstStyle/>
          <a:p>
            <a:r>
              <a:rPr lang="en-US" dirty="0"/>
              <a:t>Prediction Performance – Random Forest</a:t>
            </a:r>
          </a:p>
        </p:txBody>
      </p:sp>
      <p:pic>
        <p:nvPicPr>
          <p:cNvPr id="2" name="Picture 1">
            <a:extLst>
              <a:ext uri="{FF2B5EF4-FFF2-40B4-BE49-F238E27FC236}">
                <a16:creationId xmlns:a16="http://schemas.microsoft.com/office/drawing/2014/main" id="{A6EFCBDB-9D2A-46BD-BB36-EC8B28A7271D}"/>
              </a:ext>
            </a:extLst>
          </p:cNvPr>
          <p:cNvPicPr>
            <a:picLocks noChangeAspect="1"/>
          </p:cNvPicPr>
          <p:nvPr/>
        </p:nvPicPr>
        <p:blipFill>
          <a:blip r:embed="rId3"/>
          <a:stretch>
            <a:fillRect/>
          </a:stretch>
        </p:blipFill>
        <p:spPr>
          <a:xfrm>
            <a:off x="525734" y="1411834"/>
            <a:ext cx="11140531" cy="5022780"/>
          </a:xfrm>
          <a:prstGeom prst="rect">
            <a:avLst/>
          </a:prstGeom>
        </p:spPr>
      </p:pic>
      <p:sp>
        <p:nvSpPr>
          <p:cNvPr id="4" name="Slide Number Placeholder 3">
            <a:extLst>
              <a:ext uri="{FF2B5EF4-FFF2-40B4-BE49-F238E27FC236}">
                <a16:creationId xmlns:a16="http://schemas.microsoft.com/office/drawing/2014/main" id="{EDC5C4BD-4173-4601-8481-7F4855FAA140}"/>
              </a:ext>
            </a:extLst>
          </p:cNvPr>
          <p:cNvSpPr>
            <a:spLocks noGrp="1"/>
          </p:cNvSpPr>
          <p:nvPr>
            <p:ph type="sldNum" sz="quarter" idx="12"/>
          </p:nvPr>
        </p:nvSpPr>
        <p:spPr/>
        <p:txBody>
          <a:bodyPr/>
          <a:lstStyle/>
          <a:p>
            <a:fld id="{A69CDD17-BE34-4BBB-B429-4315AF6F93C6}" type="slidenum">
              <a:rPr lang="en-US" smtClean="0"/>
              <a:t>46</a:t>
            </a:fld>
            <a:endParaRPr lang="en-US"/>
          </a:p>
        </p:txBody>
      </p:sp>
    </p:spTree>
    <p:extLst>
      <p:ext uri="{BB962C8B-B14F-4D97-AF65-F5344CB8AC3E}">
        <p14:creationId xmlns:p14="http://schemas.microsoft.com/office/powerpoint/2010/main" val="1098571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5EECD-6847-4BF8-89D6-ED1547B549A9}"/>
              </a:ext>
            </a:extLst>
          </p:cNvPr>
          <p:cNvSpPr>
            <a:spLocks noGrp="1"/>
          </p:cNvSpPr>
          <p:nvPr>
            <p:ph type="title"/>
          </p:nvPr>
        </p:nvSpPr>
        <p:spPr/>
        <p:txBody>
          <a:bodyPr/>
          <a:lstStyle/>
          <a:p>
            <a:r>
              <a:rPr lang="en-US" dirty="0"/>
              <a:t>Results Against Segment Size, M</a:t>
            </a:r>
          </a:p>
        </p:txBody>
      </p:sp>
      <p:pic>
        <p:nvPicPr>
          <p:cNvPr id="6" name="Content Placeholder 5">
            <a:extLst>
              <a:ext uri="{FF2B5EF4-FFF2-40B4-BE49-F238E27FC236}">
                <a16:creationId xmlns:a16="http://schemas.microsoft.com/office/drawing/2014/main" id="{CDE9A766-693D-420F-964D-529873526104}"/>
              </a:ext>
            </a:extLst>
          </p:cNvPr>
          <p:cNvPicPr>
            <a:picLocks noGrp="1" noChangeAspect="1"/>
          </p:cNvPicPr>
          <p:nvPr>
            <p:ph idx="1"/>
          </p:nvPr>
        </p:nvPicPr>
        <p:blipFill>
          <a:blip r:embed="rId3"/>
          <a:stretch>
            <a:fillRect/>
          </a:stretch>
        </p:blipFill>
        <p:spPr>
          <a:xfrm>
            <a:off x="2443488" y="1511072"/>
            <a:ext cx="7305023" cy="4754880"/>
          </a:xfrm>
          <a:prstGeom prst="rect">
            <a:avLst/>
          </a:prstGeom>
        </p:spPr>
      </p:pic>
      <p:sp>
        <p:nvSpPr>
          <p:cNvPr id="4" name="Slide Number Placeholder 3">
            <a:extLst>
              <a:ext uri="{FF2B5EF4-FFF2-40B4-BE49-F238E27FC236}">
                <a16:creationId xmlns:a16="http://schemas.microsoft.com/office/drawing/2014/main" id="{D8B0697A-0403-411B-B2BB-ACBD8D1DE6D4}"/>
              </a:ext>
            </a:extLst>
          </p:cNvPr>
          <p:cNvSpPr>
            <a:spLocks noGrp="1"/>
          </p:cNvSpPr>
          <p:nvPr>
            <p:ph type="sldNum" sz="quarter" idx="12"/>
          </p:nvPr>
        </p:nvSpPr>
        <p:spPr/>
        <p:txBody>
          <a:bodyPr/>
          <a:lstStyle/>
          <a:p>
            <a:fld id="{A69CDD17-BE34-4BBB-B429-4315AF6F93C6}" type="slidenum">
              <a:rPr lang="en-US" smtClean="0"/>
              <a:t>47</a:t>
            </a:fld>
            <a:endParaRPr lang="en-US"/>
          </a:p>
        </p:txBody>
      </p:sp>
    </p:spTree>
    <p:extLst>
      <p:ext uri="{BB962C8B-B14F-4D97-AF65-F5344CB8AC3E}">
        <p14:creationId xmlns:p14="http://schemas.microsoft.com/office/powerpoint/2010/main" val="3492308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86252-A1ED-40B8-98E8-619F3D39494B}"/>
              </a:ext>
            </a:extLst>
          </p:cNvPr>
          <p:cNvSpPr>
            <a:spLocks noGrp="1"/>
          </p:cNvSpPr>
          <p:nvPr>
            <p:ph type="title"/>
          </p:nvPr>
        </p:nvSpPr>
        <p:spPr/>
        <p:txBody>
          <a:bodyPr/>
          <a:lstStyle/>
          <a:p>
            <a:r>
              <a:rPr lang="en-US" dirty="0"/>
              <a:t>Subsequent Regressor Comparisons</a:t>
            </a:r>
          </a:p>
        </p:txBody>
      </p:sp>
      <p:sp>
        <p:nvSpPr>
          <p:cNvPr id="3" name="Content Placeholder 2">
            <a:extLst>
              <a:ext uri="{FF2B5EF4-FFF2-40B4-BE49-F238E27FC236}">
                <a16:creationId xmlns:a16="http://schemas.microsoft.com/office/drawing/2014/main" id="{A24CAF95-B095-4D10-8727-1B942BAE4179}"/>
              </a:ext>
            </a:extLst>
          </p:cNvPr>
          <p:cNvSpPr>
            <a:spLocks noGrp="1"/>
          </p:cNvSpPr>
          <p:nvPr>
            <p:ph idx="1"/>
          </p:nvPr>
        </p:nvSpPr>
        <p:spPr/>
        <p:txBody>
          <a:bodyPr>
            <a:normAutofit lnSpcReduction="10000"/>
          </a:bodyPr>
          <a:lstStyle/>
          <a:p>
            <a:r>
              <a:rPr lang="en-US" b="1" dirty="0"/>
              <a:t>Random Forest (</a:t>
            </a:r>
            <a:r>
              <a:rPr lang="en-US" b="1" dirty="0" err="1"/>
              <a:t>RnF</a:t>
            </a:r>
            <a:r>
              <a:rPr lang="en-US" b="1" dirty="0"/>
              <a:t>) </a:t>
            </a:r>
            <a:r>
              <a:rPr lang="en-US" dirty="0"/>
              <a:t>– randomized decision regression trees are formed based on random, and a joint result from all trees are calculated.  Overfitting is achieved by limiting leaves and features in each tree constructed although full coverage is guaranteed by the sheer number of trees constructed.</a:t>
            </a:r>
          </a:p>
          <a:p>
            <a:r>
              <a:rPr lang="en-US" b="1" dirty="0"/>
              <a:t>Gradient Boosting Machine (GBM)</a:t>
            </a:r>
            <a:r>
              <a:rPr lang="en-US" dirty="0"/>
              <a:t> – Similar to </a:t>
            </a:r>
            <a:r>
              <a:rPr lang="en-US" dirty="0" err="1"/>
              <a:t>RnF</a:t>
            </a:r>
            <a:r>
              <a:rPr lang="en-US" dirty="0"/>
              <a:t> except that tree size is limited, and trees are iteratively made by minimizing the residual errors of the previous trees until convergence is achieved.</a:t>
            </a:r>
          </a:p>
          <a:p>
            <a:r>
              <a:rPr lang="en-US" b="1" dirty="0"/>
              <a:t>Extreme Gradient Boosting Machine (XGBM)</a:t>
            </a:r>
            <a:r>
              <a:rPr lang="en-US" dirty="0"/>
              <a:t> – Like GBM but uses similarity score (mean sum error + regularization </a:t>
            </a:r>
            <a:r>
              <a:rPr lang="en-US" dirty="0">
                <a:latin typeface="Symbol" panose="05050102010706020507" pitchFamily="18" charset="2"/>
              </a:rPr>
              <a:t>l</a:t>
            </a:r>
            <a:r>
              <a:rPr lang="en-US" dirty="0"/>
              <a:t>)</a:t>
            </a:r>
          </a:p>
          <a:p>
            <a:r>
              <a:rPr lang="en-US" b="1" dirty="0"/>
              <a:t>Linear Ridge</a:t>
            </a:r>
            <a:r>
              <a:rPr lang="en-US" dirty="0"/>
              <a:t> – first-order linear regression model (as a comparison)</a:t>
            </a:r>
          </a:p>
          <a:p>
            <a:endParaRPr lang="en-US" dirty="0"/>
          </a:p>
        </p:txBody>
      </p:sp>
      <p:sp>
        <p:nvSpPr>
          <p:cNvPr id="5" name="Slide Number Placeholder 4">
            <a:extLst>
              <a:ext uri="{FF2B5EF4-FFF2-40B4-BE49-F238E27FC236}">
                <a16:creationId xmlns:a16="http://schemas.microsoft.com/office/drawing/2014/main" id="{013F8D57-56CB-49A2-84DE-03998E75D732}"/>
              </a:ext>
            </a:extLst>
          </p:cNvPr>
          <p:cNvSpPr>
            <a:spLocks noGrp="1"/>
          </p:cNvSpPr>
          <p:nvPr>
            <p:ph type="sldNum" sz="quarter" idx="12"/>
          </p:nvPr>
        </p:nvSpPr>
        <p:spPr/>
        <p:txBody>
          <a:bodyPr/>
          <a:lstStyle/>
          <a:p>
            <a:fld id="{A69CDD17-BE34-4BBB-B429-4315AF6F93C6}" type="slidenum">
              <a:rPr lang="en-US" smtClean="0"/>
              <a:t>48</a:t>
            </a:fld>
            <a:endParaRPr lang="en-US"/>
          </a:p>
        </p:txBody>
      </p:sp>
    </p:spTree>
    <p:extLst>
      <p:ext uri="{BB962C8B-B14F-4D97-AF65-F5344CB8AC3E}">
        <p14:creationId xmlns:p14="http://schemas.microsoft.com/office/powerpoint/2010/main" val="2106259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EDA71-76E1-4DD8-AB00-BD8FF99D52A4}"/>
              </a:ext>
            </a:extLst>
          </p:cNvPr>
          <p:cNvSpPr>
            <a:spLocks noGrp="1"/>
          </p:cNvSpPr>
          <p:nvPr>
            <p:ph type="title"/>
          </p:nvPr>
        </p:nvSpPr>
        <p:spPr/>
        <p:txBody>
          <a:bodyPr/>
          <a:lstStyle/>
          <a:p>
            <a:r>
              <a:rPr lang="en-US" dirty="0"/>
              <a:t>Variance and MSE of Various Regressors</a:t>
            </a:r>
          </a:p>
        </p:txBody>
      </p:sp>
      <p:pic>
        <p:nvPicPr>
          <p:cNvPr id="7" name="Content Placeholder 6">
            <a:extLst>
              <a:ext uri="{FF2B5EF4-FFF2-40B4-BE49-F238E27FC236}">
                <a16:creationId xmlns:a16="http://schemas.microsoft.com/office/drawing/2014/main" id="{A04743D2-C29D-41A1-AB67-417ACD2A78F7}"/>
              </a:ext>
            </a:extLst>
          </p:cNvPr>
          <p:cNvPicPr>
            <a:picLocks noGrp="1" noChangeAspect="1"/>
          </p:cNvPicPr>
          <p:nvPr>
            <p:ph sz="half" idx="1"/>
          </p:nvPr>
        </p:nvPicPr>
        <p:blipFill>
          <a:blip r:embed="rId3"/>
          <a:stretch>
            <a:fillRect/>
          </a:stretch>
        </p:blipFill>
        <p:spPr>
          <a:xfrm>
            <a:off x="6096000" y="2305848"/>
            <a:ext cx="5486400" cy="3435342"/>
          </a:xfrm>
          <a:prstGeom prst="rect">
            <a:avLst/>
          </a:prstGeom>
        </p:spPr>
      </p:pic>
      <p:pic>
        <p:nvPicPr>
          <p:cNvPr id="8" name="Content Placeholder 7">
            <a:extLst>
              <a:ext uri="{FF2B5EF4-FFF2-40B4-BE49-F238E27FC236}">
                <a16:creationId xmlns:a16="http://schemas.microsoft.com/office/drawing/2014/main" id="{80A620C8-5117-414C-9FD7-4221992740AE}"/>
              </a:ext>
            </a:extLst>
          </p:cNvPr>
          <p:cNvPicPr>
            <a:picLocks noGrp="1" noChangeAspect="1"/>
          </p:cNvPicPr>
          <p:nvPr>
            <p:ph sz="half" idx="2"/>
          </p:nvPr>
        </p:nvPicPr>
        <p:blipFill>
          <a:blip r:embed="rId4"/>
          <a:stretch>
            <a:fillRect/>
          </a:stretch>
        </p:blipFill>
        <p:spPr>
          <a:xfrm>
            <a:off x="551468" y="2149593"/>
            <a:ext cx="5486400" cy="3487731"/>
          </a:xfrm>
          <a:prstGeom prst="rect">
            <a:avLst/>
          </a:prstGeom>
        </p:spPr>
      </p:pic>
      <p:sp>
        <p:nvSpPr>
          <p:cNvPr id="3" name="Slide Number Placeholder 2">
            <a:extLst>
              <a:ext uri="{FF2B5EF4-FFF2-40B4-BE49-F238E27FC236}">
                <a16:creationId xmlns:a16="http://schemas.microsoft.com/office/drawing/2014/main" id="{4E10C3B2-E461-4EEE-8D97-1E8A56DD025A}"/>
              </a:ext>
            </a:extLst>
          </p:cNvPr>
          <p:cNvSpPr>
            <a:spLocks noGrp="1"/>
          </p:cNvSpPr>
          <p:nvPr>
            <p:ph type="sldNum" sz="quarter" idx="12"/>
          </p:nvPr>
        </p:nvSpPr>
        <p:spPr/>
        <p:txBody>
          <a:bodyPr/>
          <a:lstStyle/>
          <a:p>
            <a:fld id="{A69CDD17-BE34-4BBB-B429-4315AF6F93C6}" type="slidenum">
              <a:rPr lang="en-US" smtClean="0"/>
              <a:t>49</a:t>
            </a:fld>
            <a:endParaRPr lang="en-US"/>
          </a:p>
        </p:txBody>
      </p:sp>
    </p:spTree>
    <p:extLst>
      <p:ext uri="{BB962C8B-B14F-4D97-AF65-F5344CB8AC3E}">
        <p14:creationId xmlns:p14="http://schemas.microsoft.com/office/powerpoint/2010/main" val="387406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5E1025-CD5B-40BB-8AC6-29A25C04E8B2}"/>
              </a:ext>
            </a:extLst>
          </p:cNvPr>
          <p:cNvSpPr>
            <a:spLocks noGrp="1"/>
          </p:cNvSpPr>
          <p:nvPr>
            <p:ph type="title"/>
          </p:nvPr>
        </p:nvSpPr>
        <p:spPr/>
        <p:txBody>
          <a:bodyPr/>
          <a:lstStyle/>
          <a:p>
            <a:r>
              <a:rPr lang="en-US" dirty="0"/>
              <a:t>The NIST Industrial Wireless Project – </a:t>
            </a:r>
            <a:br>
              <a:rPr lang="en-US" dirty="0"/>
            </a:br>
            <a:r>
              <a:rPr lang="en-US" dirty="0"/>
              <a:t>A Context for Research</a:t>
            </a:r>
          </a:p>
        </p:txBody>
      </p:sp>
      <p:sp>
        <p:nvSpPr>
          <p:cNvPr id="7" name="Content Placeholder 6">
            <a:extLst>
              <a:ext uri="{FF2B5EF4-FFF2-40B4-BE49-F238E27FC236}">
                <a16:creationId xmlns:a16="http://schemas.microsoft.com/office/drawing/2014/main" id="{C604A062-EC52-4B0A-A7A2-D19094797E59}"/>
              </a:ext>
            </a:extLst>
          </p:cNvPr>
          <p:cNvSpPr>
            <a:spLocks noGrp="1"/>
          </p:cNvSpPr>
          <p:nvPr>
            <p:ph idx="1"/>
          </p:nvPr>
        </p:nvSpPr>
        <p:spPr>
          <a:xfrm>
            <a:off x="838200" y="2456597"/>
            <a:ext cx="5043985" cy="3720366"/>
          </a:xfrm>
        </p:spPr>
        <p:txBody>
          <a:bodyPr/>
          <a:lstStyle/>
          <a:p>
            <a:r>
              <a:rPr lang="en-US" dirty="0"/>
              <a:t>Part of larger project at NIST</a:t>
            </a:r>
          </a:p>
          <a:p>
            <a:r>
              <a:rPr lang="en-US" dirty="0"/>
              <a:t>Includes hands-on testbed design and implementation with real hardware</a:t>
            </a:r>
          </a:p>
        </p:txBody>
      </p:sp>
      <p:sp>
        <p:nvSpPr>
          <p:cNvPr id="5" name="Slide Number Placeholder 4">
            <a:extLst>
              <a:ext uri="{FF2B5EF4-FFF2-40B4-BE49-F238E27FC236}">
                <a16:creationId xmlns:a16="http://schemas.microsoft.com/office/drawing/2014/main" id="{F4A18380-C897-41EE-9491-853F87C2B77A}"/>
              </a:ext>
            </a:extLst>
          </p:cNvPr>
          <p:cNvSpPr>
            <a:spLocks noGrp="1"/>
          </p:cNvSpPr>
          <p:nvPr>
            <p:ph type="sldNum" sz="quarter" idx="12"/>
          </p:nvPr>
        </p:nvSpPr>
        <p:spPr/>
        <p:txBody>
          <a:bodyPr/>
          <a:lstStyle/>
          <a:p>
            <a:fld id="{A69CDD17-BE34-4BBB-B429-4315AF6F93C6}" type="slidenum">
              <a:rPr lang="en-US" smtClean="0"/>
              <a:t>5</a:t>
            </a:fld>
            <a:endParaRPr lang="en-US"/>
          </a:p>
        </p:txBody>
      </p:sp>
      <p:pic>
        <p:nvPicPr>
          <p:cNvPr id="8" name="Content Placeholder 13">
            <a:extLst>
              <a:ext uri="{FF2B5EF4-FFF2-40B4-BE49-F238E27FC236}">
                <a16:creationId xmlns:a16="http://schemas.microsoft.com/office/drawing/2014/main" id="{DAB73973-5302-4AFD-A4ED-0871ECB13203}"/>
              </a:ext>
            </a:extLst>
          </p:cNvPr>
          <p:cNvPicPr>
            <a:picLocks noChangeAspect="1"/>
          </p:cNvPicPr>
          <p:nvPr/>
        </p:nvPicPr>
        <p:blipFill>
          <a:blip r:embed="rId2"/>
          <a:stretch>
            <a:fillRect/>
          </a:stretch>
        </p:blipFill>
        <p:spPr>
          <a:xfrm>
            <a:off x="6939330" y="1564347"/>
            <a:ext cx="3496055" cy="4740415"/>
          </a:xfrm>
          <a:prstGeom prst="rect">
            <a:avLst/>
          </a:prstGeom>
        </p:spPr>
      </p:pic>
    </p:spTree>
    <p:extLst>
      <p:ext uri="{BB962C8B-B14F-4D97-AF65-F5344CB8AC3E}">
        <p14:creationId xmlns:p14="http://schemas.microsoft.com/office/powerpoint/2010/main" val="15514732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33E423C-AA88-4AC3-A300-E55C533EB273}"/>
              </a:ext>
            </a:extLst>
          </p:cNvPr>
          <p:cNvSpPr>
            <a:spLocks noGrp="1"/>
          </p:cNvSpPr>
          <p:nvPr>
            <p:ph type="title"/>
          </p:nvPr>
        </p:nvSpPr>
        <p:spPr/>
        <p:txBody>
          <a:bodyPr/>
          <a:lstStyle/>
          <a:p>
            <a:r>
              <a:rPr lang="en-US" dirty="0"/>
              <a:t>Comparison of Feature Importance</a:t>
            </a:r>
          </a:p>
        </p:txBody>
      </p:sp>
      <p:sp>
        <p:nvSpPr>
          <p:cNvPr id="8" name="Content Placeholder 7">
            <a:extLst>
              <a:ext uri="{FF2B5EF4-FFF2-40B4-BE49-F238E27FC236}">
                <a16:creationId xmlns:a16="http://schemas.microsoft.com/office/drawing/2014/main" id="{C8539DE9-1D24-4633-8F42-EC78842DEB6B}"/>
              </a:ext>
            </a:extLst>
          </p:cNvPr>
          <p:cNvSpPr>
            <a:spLocks noGrp="1"/>
          </p:cNvSpPr>
          <p:nvPr>
            <p:ph sz="half" idx="1"/>
          </p:nvPr>
        </p:nvSpPr>
        <p:spPr>
          <a:xfrm>
            <a:off x="838200" y="1825625"/>
            <a:ext cx="4538472" cy="4351338"/>
          </a:xfrm>
        </p:spPr>
        <p:txBody>
          <a:bodyPr/>
          <a:lstStyle/>
          <a:p>
            <a:r>
              <a:rPr lang="en-US" dirty="0"/>
              <a:t>Using XGBM as basis</a:t>
            </a:r>
          </a:p>
          <a:p>
            <a:r>
              <a:rPr lang="en-US" dirty="0"/>
              <a:t>Comparison of impact of each feature one-at-a-time and then all together.</a:t>
            </a:r>
          </a:p>
          <a:p>
            <a:r>
              <a:rPr lang="en-US" dirty="0"/>
              <a:t>Dwell time before descent (</a:t>
            </a:r>
            <a:r>
              <a:rPr lang="en-US" dirty="0" err="1">
                <a:latin typeface="Symbol" panose="05050102010706020507" pitchFamily="18" charset="2"/>
              </a:rPr>
              <a:t>D</a:t>
            </a:r>
            <a:r>
              <a:rPr lang="en-US" dirty="0" err="1"/>
              <a:t>t</a:t>
            </a:r>
            <a:r>
              <a:rPr lang="en-US" baseline="-25000" dirty="0" err="1"/>
              <a:t>ab</a:t>
            </a:r>
            <a:r>
              <a:rPr lang="en-US" dirty="0"/>
              <a:t>) was found to be the most impactful feature</a:t>
            </a:r>
          </a:p>
          <a:p>
            <a:pPr lvl="1"/>
            <a:r>
              <a:rPr lang="en-US" dirty="0"/>
              <a:t>Due to zeroing message between robot controller and FT sensor compute box</a:t>
            </a:r>
          </a:p>
        </p:txBody>
      </p:sp>
      <p:pic>
        <p:nvPicPr>
          <p:cNvPr id="10" name="Content Placeholder 9">
            <a:extLst>
              <a:ext uri="{FF2B5EF4-FFF2-40B4-BE49-F238E27FC236}">
                <a16:creationId xmlns:a16="http://schemas.microsoft.com/office/drawing/2014/main" id="{1CC27AAC-DD07-4C99-93F5-85179137CA55}"/>
              </a:ext>
            </a:extLst>
          </p:cNvPr>
          <p:cNvPicPr>
            <a:picLocks noGrp="1" noChangeAspect="1"/>
          </p:cNvPicPr>
          <p:nvPr>
            <p:ph sz="half" idx="2"/>
          </p:nvPr>
        </p:nvPicPr>
        <p:blipFill rotWithShape="1">
          <a:blip r:embed="rId3"/>
          <a:srcRect l="14275" r="17096" b="19073"/>
          <a:stretch/>
        </p:blipFill>
        <p:spPr>
          <a:xfrm>
            <a:off x="5376672" y="1600200"/>
            <a:ext cx="6048103" cy="4802187"/>
          </a:xfrm>
          <a:prstGeom prst="rect">
            <a:avLst/>
          </a:prstGeom>
        </p:spPr>
      </p:pic>
      <p:sp>
        <p:nvSpPr>
          <p:cNvPr id="3" name="Slide Number Placeholder 2">
            <a:extLst>
              <a:ext uri="{FF2B5EF4-FFF2-40B4-BE49-F238E27FC236}">
                <a16:creationId xmlns:a16="http://schemas.microsoft.com/office/drawing/2014/main" id="{71E00BAE-EC8D-4121-BE5C-351FE9428DEE}"/>
              </a:ext>
            </a:extLst>
          </p:cNvPr>
          <p:cNvSpPr>
            <a:spLocks noGrp="1"/>
          </p:cNvSpPr>
          <p:nvPr>
            <p:ph type="sldNum" sz="quarter" idx="12"/>
          </p:nvPr>
        </p:nvSpPr>
        <p:spPr/>
        <p:txBody>
          <a:bodyPr/>
          <a:lstStyle/>
          <a:p>
            <a:fld id="{A69CDD17-BE34-4BBB-B429-4315AF6F93C6}" type="slidenum">
              <a:rPr lang="en-US" smtClean="0"/>
              <a:t>50</a:t>
            </a:fld>
            <a:endParaRPr lang="en-US"/>
          </a:p>
        </p:txBody>
      </p:sp>
    </p:spTree>
    <p:extLst>
      <p:ext uri="{BB962C8B-B14F-4D97-AF65-F5344CB8AC3E}">
        <p14:creationId xmlns:p14="http://schemas.microsoft.com/office/powerpoint/2010/main" val="2813291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Conclusion and Future Direction</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
        <p:nvSpPr>
          <p:cNvPr id="3" name="Slide Number Placeholder 2">
            <a:extLst>
              <a:ext uri="{FF2B5EF4-FFF2-40B4-BE49-F238E27FC236}">
                <a16:creationId xmlns:a16="http://schemas.microsoft.com/office/drawing/2014/main" id="{CFF6E415-0CDC-4D85-97AC-370C000165B2}"/>
              </a:ext>
            </a:extLst>
          </p:cNvPr>
          <p:cNvSpPr>
            <a:spLocks noGrp="1"/>
          </p:cNvSpPr>
          <p:nvPr>
            <p:ph type="sldNum" sz="quarter" idx="12"/>
          </p:nvPr>
        </p:nvSpPr>
        <p:spPr/>
        <p:txBody>
          <a:bodyPr/>
          <a:lstStyle/>
          <a:p>
            <a:fld id="{A69CDD17-BE34-4BBB-B429-4315AF6F93C6}" type="slidenum">
              <a:rPr lang="en-US" smtClean="0"/>
              <a:t>51</a:t>
            </a:fld>
            <a:endParaRPr lang="en-US"/>
          </a:p>
        </p:txBody>
      </p:sp>
      <p:sp>
        <p:nvSpPr>
          <p:cNvPr id="5" name="Content Placeholder 5">
            <a:extLst>
              <a:ext uri="{FF2B5EF4-FFF2-40B4-BE49-F238E27FC236}">
                <a16:creationId xmlns:a16="http://schemas.microsoft.com/office/drawing/2014/main" id="{7AFA3727-9257-4D1C-91E8-76003B382823}"/>
              </a:ext>
            </a:extLst>
          </p:cNvPr>
          <p:cNvSpPr txBox="1">
            <a:spLocks/>
          </p:cNvSpPr>
          <p:nvPr/>
        </p:nvSpPr>
        <p:spPr>
          <a:xfrm>
            <a:off x="844550" y="350837"/>
            <a:ext cx="5264150" cy="200501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Times New Roman" panose="02020603050405020304" pitchFamily="18" charset="0"/>
                <a:ea typeface="+mn-ea"/>
                <a:cs typeface="Times New Roman" panose="02020603050405020304" pitchFamily="18"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Times New Roman" panose="02020603050405020304" pitchFamily="18" charset="0"/>
                <a:ea typeface="+mn-ea"/>
                <a:cs typeface="Times New Roman" panose="02020603050405020304" pitchFamily="18"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Times New Roman" panose="02020603050405020304" pitchFamily="18" charset="0"/>
                <a:ea typeface="+mn-ea"/>
                <a:cs typeface="Times New Roman" panose="02020603050405020304" pitchFamily="18"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imes New Roman" panose="02020603050405020304" pitchFamily="18" charset="0"/>
                <a:ea typeface="+mn-ea"/>
                <a:cs typeface="Times New Roman" panose="02020603050405020304" pitchFamily="18"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Times New Roman" panose="02020603050405020304" pitchFamily="18" charset="0"/>
                <a:ea typeface="+mn-ea"/>
                <a:cs typeface="Times New Roman" panose="02020603050405020304" pitchFamily="18"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514350" indent="-514350">
              <a:buFont typeface="+mj-lt"/>
              <a:buAutoNum type="arabicPeriod"/>
            </a:pPr>
            <a:r>
              <a:rPr lang="en-US" sz="1400" dirty="0">
                <a:solidFill>
                  <a:schemeClr val="tx1"/>
                </a:solidFill>
              </a:rPr>
              <a:t>Thesis Context</a:t>
            </a:r>
            <a:endParaRPr lang="en-US" sz="1400" dirty="0">
              <a:solidFill>
                <a:schemeClr val="tx1">
                  <a:lumMod val="95000"/>
                  <a:lumOff val="5000"/>
                </a:schemeClr>
              </a:solidFill>
            </a:endParaRPr>
          </a:p>
          <a:p>
            <a:pPr marL="514350" indent="-514350">
              <a:buFont typeface="+mj-lt"/>
              <a:buAutoNum type="arabicPeriod"/>
            </a:pPr>
            <a:r>
              <a:rPr lang="en-US" sz="1400" dirty="0">
                <a:solidFill>
                  <a:schemeClr val="tx1">
                    <a:lumMod val="95000"/>
                    <a:lumOff val="5000"/>
                  </a:schemeClr>
                </a:solidFill>
              </a:rPr>
              <a:t>Introduction to Cyberphysical Systems in Smart Manufacturing</a:t>
            </a:r>
          </a:p>
          <a:p>
            <a:pPr marL="514350" indent="-514350">
              <a:buFont typeface="+mj-lt"/>
              <a:buAutoNum type="arabicPeriod"/>
            </a:pPr>
            <a:r>
              <a:rPr lang="en-US" sz="1400" dirty="0">
                <a:solidFill>
                  <a:schemeClr val="tx1">
                    <a:lumMod val="95000"/>
                    <a:lumOff val="5000"/>
                  </a:schemeClr>
                </a:solidFill>
              </a:rPr>
              <a:t>Industrial Wireless Requirements</a:t>
            </a:r>
          </a:p>
          <a:p>
            <a:pPr marL="514350" indent="-514350">
              <a:buFont typeface="+mj-lt"/>
              <a:buAutoNum type="arabicPeriod"/>
            </a:pPr>
            <a:r>
              <a:rPr lang="en-US" sz="1400" dirty="0">
                <a:solidFill>
                  <a:schemeClr val="tx1">
                    <a:lumMod val="95000"/>
                    <a:lumOff val="5000"/>
                  </a:schemeClr>
                </a:solidFill>
              </a:rPr>
              <a:t>SysML: Workcell Architectural Decomposition and Analysis</a:t>
            </a:r>
          </a:p>
          <a:p>
            <a:pPr marL="514350" indent="-514350">
              <a:buFont typeface="+mj-lt"/>
              <a:buAutoNum type="arabicPeriod"/>
            </a:pPr>
            <a:r>
              <a:rPr lang="en-US" sz="1400" dirty="0">
                <a:solidFill>
                  <a:schemeClr val="tx1">
                    <a:lumMod val="95000"/>
                    <a:lumOff val="5000"/>
                  </a:schemeClr>
                </a:solidFill>
              </a:rPr>
              <a:t>Application of the Graph Databases to CPS Experiments</a:t>
            </a:r>
          </a:p>
          <a:p>
            <a:pPr marL="514350" indent="-514350">
              <a:buFont typeface="+mj-lt"/>
              <a:buAutoNum type="arabicPeriod"/>
            </a:pPr>
            <a:r>
              <a:rPr lang="en-US" sz="1400" dirty="0">
                <a:solidFill>
                  <a:schemeClr val="tx1">
                    <a:lumMod val="95000"/>
                    <a:lumOff val="5000"/>
                  </a:schemeClr>
                </a:solidFill>
              </a:rPr>
              <a:t>Machine Learning in a Robotic Force Seeking Application</a:t>
            </a:r>
          </a:p>
          <a:p>
            <a:pPr marL="514350" indent="-514350">
              <a:buFont typeface="+mj-lt"/>
              <a:buAutoNum type="arabicPeriod"/>
            </a:pPr>
            <a:r>
              <a:rPr lang="en-US" sz="1400" dirty="0">
                <a:solidFill>
                  <a:schemeClr val="accent1"/>
                </a:solidFill>
              </a:rPr>
              <a:t>Conclusion</a:t>
            </a:r>
          </a:p>
          <a:p>
            <a:pPr marL="514350" indent="-514350">
              <a:buFont typeface="+mj-lt"/>
              <a:buAutoNum type="arabicPeriod"/>
            </a:pPr>
            <a:endParaRPr lang="en-US" sz="1400" dirty="0">
              <a:solidFill>
                <a:schemeClr val="tx1">
                  <a:lumMod val="95000"/>
                  <a:lumOff val="5000"/>
                </a:schemeClr>
              </a:solidFill>
            </a:endParaRPr>
          </a:p>
        </p:txBody>
      </p:sp>
    </p:spTree>
    <p:extLst>
      <p:ext uri="{BB962C8B-B14F-4D97-AF65-F5344CB8AC3E}">
        <p14:creationId xmlns:p14="http://schemas.microsoft.com/office/powerpoint/2010/main" val="860497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8D50B-BC72-4BE2-AB51-F8135C9C1ED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3F4A20D-B6C9-41DA-90D8-F11E819B00CC}"/>
              </a:ext>
            </a:extLst>
          </p:cNvPr>
          <p:cNvSpPr>
            <a:spLocks noGrp="1"/>
          </p:cNvSpPr>
          <p:nvPr>
            <p:ph idx="1"/>
          </p:nvPr>
        </p:nvSpPr>
        <p:spPr/>
        <p:txBody>
          <a:bodyPr>
            <a:normAutofit lnSpcReduction="10000"/>
          </a:bodyPr>
          <a:lstStyle/>
          <a:p>
            <a:pPr marL="0" indent="0">
              <a:buNone/>
            </a:pPr>
            <a:r>
              <a:rPr lang="en-US" dirty="0"/>
              <a:t>Requirements and Wireless Landscape</a:t>
            </a:r>
          </a:p>
          <a:p>
            <a:pPr lvl="1"/>
            <a:r>
              <a:rPr lang="en-US" dirty="0"/>
              <a:t>Surveyed the wireless technology landscape</a:t>
            </a:r>
          </a:p>
          <a:p>
            <a:pPr lvl="1"/>
            <a:r>
              <a:rPr lang="en-US" dirty="0"/>
              <a:t>Made the requirements realistic and validated</a:t>
            </a:r>
          </a:p>
          <a:p>
            <a:pPr marL="0" indent="0">
              <a:buNone/>
            </a:pPr>
            <a:r>
              <a:rPr lang="en-US" dirty="0"/>
              <a:t>Modeling Approach</a:t>
            </a:r>
          </a:p>
          <a:p>
            <a:pPr lvl="1"/>
            <a:r>
              <a:rPr lang="en-US" dirty="0"/>
              <a:t>Produced a reusable model using SysML</a:t>
            </a:r>
          </a:p>
          <a:p>
            <a:pPr lvl="1"/>
            <a:r>
              <a:rPr lang="en-US" dirty="0"/>
              <a:t>Include both structure of the IWN and the Physical System</a:t>
            </a:r>
          </a:p>
          <a:p>
            <a:pPr marL="0" indent="0">
              <a:buNone/>
            </a:pPr>
            <a:r>
              <a:rPr lang="en-US" dirty="0"/>
              <a:t>Graph Database Approach</a:t>
            </a:r>
          </a:p>
          <a:p>
            <a:pPr lvl="1"/>
            <a:r>
              <a:rPr lang="en-US" dirty="0"/>
              <a:t>Demonstrated use of a GDB for CPS performance evaluation</a:t>
            </a:r>
          </a:p>
          <a:p>
            <a:pPr lvl="1"/>
            <a:r>
              <a:rPr lang="en-US" dirty="0"/>
              <a:t>Use of GDB to reveal performance correlations between IT and OT</a:t>
            </a:r>
          </a:p>
          <a:p>
            <a:pPr marL="0" indent="0">
              <a:buNone/>
            </a:pPr>
            <a:r>
              <a:rPr lang="en-US" dirty="0"/>
              <a:t>Machine Learning Approach</a:t>
            </a:r>
          </a:p>
          <a:p>
            <a:pPr lvl="1"/>
            <a:r>
              <a:rPr lang="en-US" dirty="0"/>
              <a:t>Use of decision trees to estimate link quality (SIR) using OT measurements</a:t>
            </a:r>
          </a:p>
        </p:txBody>
      </p:sp>
      <p:sp>
        <p:nvSpPr>
          <p:cNvPr id="5" name="Slide Number Placeholder 4">
            <a:extLst>
              <a:ext uri="{FF2B5EF4-FFF2-40B4-BE49-F238E27FC236}">
                <a16:creationId xmlns:a16="http://schemas.microsoft.com/office/drawing/2014/main" id="{0C08E6F2-3660-48D6-AD90-753C9D9E86DA}"/>
              </a:ext>
            </a:extLst>
          </p:cNvPr>
          <p:cNvSpPr>
            <a:spLocks noGrp="1"/>
          </p:cNvSpPr>
          <p:nvPr>
            <p:ph type="sldNum" sz="quarter" idx="12"/>
          </p:nvPr>
        </p:nvSpPr>
        <p:spPr/>
        <p:txBody>
          <a:bodyPr/>
          <a:lstStyle/>
          <a:p>
            <a:fld id="{A69CDD17-BE34-4BBB-B429-4315AF6F93C6}" type="slidenum">
              <a:rPr lang="en-US" smtClean="0"/>
              <a:t>52</a:t>
            </a:fld>
            <a:endParaRPr lang="en-US"/>
          </a:p>
        </p:txBody>
      </p:sp>
    </p:spTree>
    <p:extLst>
      <p:ext uri="{BB962C8B-B14F-4D97-AF65-F5344CB8AC3E}">
        <p14:creationId xmlns:p14="http://schemas.microsoft.com/office/powerpoint/2010/main" val="3674135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679-6FC6-4193-A812-FD75DCE0C90B}"/>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07D0DCB2-A0FB-49B9-B9EC-57448A52F01F}"/>
              </a:ext>
            </a:extLst>
          </p:cNvPr>
          <p:cNvSpPr>
            <a:spLocks noGrp="1"/>
          </p:cNvSpPr>
          <p:nvPr>
            <p:ph idx="1"/>
          </p:nvPr>
        </p:nvSpPr>
        <p:spPr/>
        <p:txBody>
          <a:bodyPr>
            <a:normAutofit fontScale="92500" lnSpcReduction="10000"/>
          </a:bodyPr>
          <a:lstStyle/>
          <a:p>
            <a:r>
              <a:rPr lang="en-US" dirty="0"/>
              <a:t>SysML </a:t>
            </a:r>
          </a:p>
          <a:p>
            <a:pPr lvl="1"/>
            <a:r>
              <a:rPr lang="en-US" dirty="0"/>
              <a:t>Modeling Enhancements </a:t>
            </a:r>
          </a:p>
          <a:p>
            <a:pPr lvl="1"/>
            <a:r>
              <a:rPr lang="en-US" dirty="0"/>
              <a:t>Integration with CPS simulation</a:t>
            </a:r>
          </a:p>
          <a:p>
            <a:r>
              <a:rPr lang="en-US" dirty="0"/>
              <a:t>Graph Database</a:t>
            </a:r>
          </a:p>
          <a:p>
            <a:pPr lvl="1"/>
            <a:r>
              <a:rPr lang="en-US" dirty="0"/>
              <a:t>Make the GDB real-time or near-real-time with on-the-go queries</a:t>
            </a:r>
          </a:p>
          <a:p>
            <a:pPr lvl="1"/>
            <a:r>
              <a:rPr lang="en-US" dirty="0"/>
              <a:t>Improve the GDB Schema to avoid Cartesian Product explosions</a:t>
            </a:r>
          </a:p>
          <a:p>
            <a:r>
              <a:rPr lang="en-US" dirty="0"/>
              <a:t>Machine Learning</a:t>
            </a:r>
          </a:p>
          <a:p>
            <a:pPr lvl="1"/>
            <a:r>
              <a:rPr lang="en-US" dirty="0"/>
              <a:t>Increase dimensionality of the machine learning approach to address considerations of larger systems and concerns</a:t>
            </a:r>
          </a:p>
          <a:p>
            <a:pPr lvl="1"/>
            <a:r>
              <a:rPr lang="en-US" dirty="0"/>
              <a:t>Integrate the machine learning approach with a control system to allow the control system to adapt to changes in the RF environment</a:t>
            </a:r>
          </a:p>
          <a:p>
            <a:pPr lvl="1"/>
            <a:r>
              <a:rPr lang="en-US" dirty="0"/>
              <a:t>Add spectrum monitoring system as an input to the machine learner</a:t>
            </a:r>
          </a:p>
        </p:txBody>
      </p:sp>
      <p:sp>
        <p:nvSpPr>
          <p:cNvPr id="5" name="Slide Number Placeholder 4">
            <a:extLst>
              <a:ext uri="{FF2B5EF4-FFF2-40B4-BE49-F238E27FC236}">
                <a16:creationId xmlns:a16="http://schemas.microsoft.com/office/drawing/2014/main" id="{0E67AD2C-B3E9-4FF0-BDEC-A36A6B301421}"/>
              </a:ext>
            </a:extLst>
          </p:cNvPr>
          <p:cNvSpPr>
            <a:spLocks noGrp="1"/>
          </p:cNvSpPr>
          <p:nvPr>
            <p:ph type="sldNum" sz="quarter" idx="12"/>
          </p:nvPr>
        </p:nvSpPr>
        <p:spPr/>
        <p:txBody>
          <a:bodyPr/>
          <a:lstStyle/>
          <a:p>
            <a:fld id="{A69CDD17-BE34-4BBB-B429-4315AF6F93C6}" type="slidenum">
              <a:rPr lang="en-US" smtClean="0"/>
              <a:t>53</a:t>
            </a:fld>
            <a:endParaRPr lang="en-US"/>
          </a:p>
        </p:txBody>
      </p:sp>
    </p:spTree>
    <p:extLst>
      <p:ext uri="{BB962C8B-B14F-4D97-AF65-F5344CB8AC3E}">
        <p14:creationId xmlns:p14="http://schemas.microsoft.com/office/powerpoint/2010/main" val="32252918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ECCD-C0D2-41F6-8826-DC7239F54F81}"/>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0888D22-7952-4EC4-ADA7-919D881E15F8}"/>
              </a:ext>
            </a:extLst>
          </p:cNvPr>
          <p:cNvSpPr>
            <a:spLocks noGrp="1"/>
          </p:cNvSpPr>
          <p:nvPr>
            <p:ph idx="1"/>
          </p:nvPr>
        </p:nvSpPr>
        <p:spPr/>
        <p:txBody>
          <a:bodyPr>
            <a:normAutofit fontScale="70000" lnSpcReduction="20000"/>
          </a:bodyPr>
          <a:lstStyle/>
          <a:p>
            <a:r>
              <a:rPr lang="en-US" b="1" dirty="0"/>
              <a:t>Requirements</a:t>
            </a:r>
            <a:r>
              <a:rPr lang="en-US" dirty="0"/>
              <a:t> [1]–[4] An examination of the wireless technology landscape is conducted.  Existing and future wireless technologies are assessed for their appropriate applicability to industrial use cases.		</a:t>
            </a:r>
          </a:p>
          <a:p>
            <a:r>
              <a:rPr lang="en-US" b="1" dirty="0"/>
              <a:t>Modeling</a:t>
            </a:r>
            <a:r>
              <a:rPr lang="en-US" dirty="0"/>
              <a:t> [5], [6] In an effort to better understand the architectural composition of the workcell using industrial wireless communication, modeling techniques are used to identify and decomposed the parts, interfaces, and data flows.  SysML is adopted for this process and a proposed modeling library is created and presented.  The model with conceptual diagram is made publicly available independent of the tool that was used to create the model.		</a:t>
            </a:r>
          </a:p>
          <a:p>
            <a:r>
              <a:rPr lang="en-US" b="1" dirty="0"/>
              <a:t>Application of Graph Databases</a:t>
            </a:r>
            <a:r>
              <a:rPr lang="en-US" dirty="0"/>
              <a:t> [7], [8] A method is developed for collecting, cleaning, organizing, and presenting the cyberphysical performance indicators of experiments run within the NIST Industrial Wireless Testbed. The method developed utilizes the Neo4j graph database and is presented as a novel approach as compared to traditional approaches using relational database, spreadsheets, and raw file processing.		</a:t>
            </a:r>
          </a:p>
          <a:p>
            <a:r>
              <a:rPr lang="en-US" b="1" dirty="0"/>
              <a:t>Machine Learning</a:t>
            </a:r>
            <a:r>
              <a:rPr lang="en-US" dirty="0"/>
              <a:t> [9], [10] A machine learning technique is developed and applied to the prediction of signal-to-interference levels within a wireless factory workcell network employing a robot arm within a force-seeking apparatus.  The machine learning method allows a trained network to accurately determine the signal-to-interference level using the physical state of the robot arm rather than the state of the wireless link itself.</a:t>
            </a:r>
          </a:p>
          <a:p>
            <a:endParaRPr lang="en-US" dirty="0"/>
          </a:p>
        </p:txBody>
      </p:sp>
      <p:sp>
        <p:nvSpPr>
          <p:cNvPr id="5" name="Slide Number Placeholder 4">
            <a:extLst>
              <a:ext uri="{FF2B5EF4-FFF2-40B4-BE49-F238E27FC236}">
                <a16:creationId xmlns:a16="http://schemas.microsoft.com/office/drawing/2014/main" id="{0A6227B1-062F-4C4C-AFA4-652AEDD57B7C}"/>
              </a:ext>
            </a:extLst>
          </p:cNvPr>
          <p:cNvSpPr>
            <a:spLocks noGrp="1"/>
          </p:cNvSpPr>
          <p:nvPr>
            <p:ph type="sldNum" sz="quarter" idx="12"/>
          </p:nvPr>
        </p:nvSpPr>
        <p:spPr/>
        <p:txBody>
          <a:bodyPr/>
          <a:lstStyle/>
          <a:p>
            <a:fld id="{A69CDD17-BE34-4BBB-B429-4315AF6F93C6}" type="slidenum">
              <a:rPr lang="en-US" smtClean="0"/>
              <a:t>54</a:t>
            </a:fld>
            <a:endParaRPr lang="en-US"/>
          </a:p>
        </p:txBody>
      </p:sp>
    </p:spTree>
    <p:extLst>
      <p:ext uri="{BB962C8B-B14F-4D97-AF65-F5344CB8AC3E}">
        <p14:creationId xmlns:p14="http://schemas.microsoft.com/office/powerpoint/2010/main" val="3439715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8A99-A8F1-4FD3-BBB3-5CA03D2BC3FE}"/>
              </a:ext>
            </a:extLst>
          </p:cNvPr>
          <p:cNvSpPr>
            <a:spLocks noGrp="1"/>
          </p:cNvSpPr>
          <p:nvPr>
            <p:ph type="title"/>
          </p:nvPr>
        </p:nvSpPr>
        <p:spPr/>
        <p:txBody>
          <a:bodyPr/>
          <a:lstStyle/>
          <a:p>
            <a:r>
              <a:rPr lang="en-US" dirty="0"/>
              <a:t>Publication List</a:t>
            </a:r>
          </a:p>
        </p:txBody>
      </p:sp>
      <p:sp>
        <p:nvSpPr>
          <p:cNvPr id="3" name="Content Placeholder 2">
            <a:extLst>
              <a:ext uri="{FF2B5EF4-FFF2-40B4-BE49-F238E27FC236}">
                <a16:creationId xmlns:a16="http://schemas.microsoft.com/office/drawing/2014/main" id="{EEF7B1B8-EDDD-40BB-ADE6-14B5953D8D74}"/>
              </a:ext>
            </a:extLst>
          </p:cNvPr>
          <p:cNvSpPr>
            <a:spLocks noGrp="1"/>
          </p:cNvSpPr>
          <p:nvPr>
            <p:ph idx="1"/>
          </p:nvPr>
        </p:nvSpPr>
        <p:spPr/>
        <p:txBody>
          <a:bodyPr>
            <a:normAutofit fontScale="70000" lnSpcReduction="20000"/>
          </a:bodyPr>
          <a:lstStyle/>
          <a:p>
            <a:pPr marL="0" indent="0">
              <a:buNone/>
            </a:pPr>
            <a:r>
              <a:rPr lang="en-US" dirty="0"/>
              <a:t>[1]	</a:t>
            </a:r>
            <a:r>
              <a:rPr lang="en-US" b="1" dirty="0"/>
              <a:t>R. Candell</a:t>
            </a:r>
            <a:r>
              <a:rPr lang="en-US" dirty="0"/>
              <a:t> and M. Kashef, “Industrial wireless: Problem space, success considerations, technologies, and future direction,” in </a:t>
            </a:r>
            <a:r>
              <a:rPr lang="en-US" i="1" dirty="0"/>
              <a:t>2017 Resilience Week (RWS)</a:t>
            </a:r>
            <a:r>
              <a:rPr lang="en-US" dirty="0"/>
              <a:t>, Sep. 2017, pp. 133–139, </a:t>
            </a:r>
            <a:r>
              <a:rPr lang="en-US" dirty="0" err="1"/>
              <a:t>doi</a:t>
            </a:r>
            <a:r>
              <a:rPr lang="en-US" dirty="0"/>
              <a:t>: 10.1109/RWEEK.2017.8088661.</a:t>
            </a:r>
          </a:p>
          <a:p>
            <a:pPr marL="0" indent="0">
              <a:buNone/>
            </a:pPr>
            <a:r>
              <a:rPr lang="en-US" dirty="0"/>
              <a:t>[2]	K. Montgomery, </a:t>
            </a:r>
            <a:r>
              <a:rPr lang="en-US" b="1" dirty="0"/>
              <a:t>R. Candell</a:t>
            </a:r>
            <a:r>
              <a:rPr lang="en-US" dirty="0"/>
              <a:t>, Y. Liu, and M. Hany, “Wireless User Requirements for the Factory Work-cell,” 2019. </a:t>
            </a:r>
            <a:r>
              <a:rPr lang="en-US" dirty="0" err="1"/>
              <a:t>doi</a:t>
            </a:r>
            <a:r>
              <a:rPr lang="en-US" dirty="0"/>
              <a:t>: https://doi.org/10.6028/NIST.AMS.300-8.</a:t>
            </a:r>
          </a:p>
          <a:p>
            <a:pPr marL="0" indent="0">
              <a:buNone/>
            </a:pPr>
            <a:r>
              <a:rPr lang="en-US" dirty="0"/>
              <a:t>[3]	</a:t>
            </a:r>
            <a:r>
              <a:rPr lang="en-US" b="1" dirty="0"/>
              <a:t>R. Candell</a:t>
            </a:r>
            <a:r>
              <a:rPr lang="en-US" dirty="0"/>
              <a:t>, M. Kashef, Y. Liu, K. B. Lee, and S. Foufou, “Industrial Wireless Systems Guidelines: Practical Considerations and Deployment Life Cycle,” </a:t>
            </a:r>
            <a:r>
              <a:rPr lang="en-US" i="1" dirty="0"/>
              <a:t>IEEE Ind. Electron. Mag.</a:t>
            </a:r>
            <a:r>
              <a:rPr lang="en-US" dirty="0"/>
              <a:t>, vol. 12, no. 4, pp. 6–17, 2018.</a:t>
            </a:r>
          </a:p>
          <a:p>
            <a:pPr marL="0" indent="0">
              <a:buNone/>
            </a:pPr>
            <a:r>
              <a:rPr lang="en-US" dirty="0"/>
              <a:t>[4]	</a:t>
            </a:r>
            <a:r>
              <a:rPr lang="en-US" b="1" dirty="0"/>
              <a:t>R. Candell</a:t>
            </a:r>
            <a:r>
              <a:rPr lang="en-US" dirty="0"/>
              <a:t>, M. Hany, K. B. Lee, Y. Liu, J. Quimby, and K. Remley, “Guide to industrial wireless systems deployments,” Gaithersburg, MD, Apr. 2018. </a:t>
            </a:r>
            <a:r>
              <a:rPr lang="en-US" dirty="0" err="1"/>
              <a:t>doi</a:t>
            </a:r>
            <a:r>
              <a:rPr lang="en-US" dirty="0"/>
              <a:t>: 10.6028/NIST.AMS.300-4.</a:t>
            </a:r>
          </a:p>
          <a:p>
            <a:pPr marL="0" indent="0">
              <a:buNone/>
            </a:pPr>
            <a:r>
              <a:rPr lang="en-US" dirty="0"/>
              <a:t>[5]	</a:t>
            </a:r>
            <a:r>
              <a:rPr lang="en-US" b="1" dirty="0"/>
              <a:t>R. Candell</a:t>
            </a:r>
            <a:r>
              <a:rPr lang="en-US" dirty="0"/>
              <a:t>, M. Kashef, Y. Liu, and S. Foufou, “A SysML representation of the wireless factory work cell,” </a:t>
            </a:r>
            <a:r>
              <a:rPr lang="en-US" i="1" dirty="0"/>
              <a:t>Int. J. Adv. Manuf. Technol.</a:t>
            </a:r>
            <a:r>
              <a:rPr lang="en-US" dirty="0"/>
              <a:t>, vol. 104, no. 1–4, pp. 119–140, Sep. 2019, </a:t>
            </a:r>
            <a:r>
              <a:rPr lang="en-US" dirty="0" err="1"/>
              <a:t>doi</a:t>
            </a:r>
            <a:r>
              <a:rPr lang="en-US" dirty="0"/>
              <a:t>: 10.1007/s00170-019-03629-x.</a:t>
            </a:r>
          </a:p>
          <a:p>
            <a:pPr marL="0" indent="0">
              <a:buNone/>
            </a:pPr>
            <a:r>
              <a:rPr lang="en-US" dirty="0"/>
              <a:t>[6]	</a:t>
            </a:r>
            <a:r>
              <a:rPr lang="en-US" b="1" dirty="0"/>
              <a:t>R. Candell</a:t>
            </a:r>
            <a:r>
              <a:rPr lang="en-US" dirty="0"/>
              <a:t>, “A Model of a Wireless Factory Work-Cell Using the Systems Modeling Language,” </a:t>
            </a:r>
            <a:r>
              <a:rPr lang="en-US" i="1" dirty="0"/>
              <a:t>J. Res. Natl. Inst. Stand. Technol.</a:t>
            </a:r>
            <a:r>
              <a:rPr lang="en-US" dirty="0"/>
              <a:t>, vol. 123, p. 123018, Oct. 2018, </a:t>
            </a:r>
            <a:r>
              <a:rPr lang="en-US" dirty="0" err="1"/>
              <a:t>doi</a:t>
            </a:r>
            <a:r>
              <a:rPr lang="en-US" dirty="0"/>
              <a:t>: 10.6028/jres.123.018.</a:t>
            </a:r>
          </a:p>
        </p:txBody>
      </p:sp>
      <p:sp>
        <p:nvSpPr>
          <p:cNvPr id="5" name="Slide Number Placeholder 4">
            <a:extLst>
              <a:ext uri="{FF2B5EF4-FFF2-40B4-BE49-F238E27FC236}">
                <a16:creationId xmlns:a16="http://schemas.microsoft.com/office/drawing/2014/main" id="{93E6A554-746A-4D01-927E-7590435F9251}"/>
              </a:ext>
            </a:extLst>
          </p:cNvPr>
          <p:cNvSpPr>
            <a:spLocks noGrp="1"/>
          </p:cNvSpPr>
          <p:nvPr>
            <p:ph type="sldNum" sz="quarter" idx="12"/>
          </p:nvPr>
        </p:nvSpPr>
        <p:spPr/>
        <p:txBody>
          <a:bodyPr/>
          <a:lstStyle/>
          <a:p>
            <a:fld id="{A69CDD17-BE34-4BBB-B429-4315AF6F93C6}" type="slidenum">
              <a:rPr lang="en-US" smtClean="0"/>
              <a:t>55</a:t>
            </a:fld>
            <a:endParaRPr lang="en-US"/>
          </a:p>
        </p:txBody>
      </p:sp>
    </p:spTree>
    <p:extLst>
      <p:ext uri="{BB962C8B-B14F-4D97-AF65-F5344CB8AC3E}">
        <p14:creationId xmlns:p14="http://schemas.microsoft.com/office/powerpoint/2010/main" val="15050652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4A6D-7679-4153-B2AB-4F23756E22C6}"/>
              </a:ext>
            </a:extLst>
          </p:cNvPr>
          <p:cNvSpPr>
            <a:spLocks noGrp="1"/>
          </p:cNvSpPr>
          <p:nvPr>
            <p:ph type="title"/>
          </p:nvPr>
        </p:nvSpPr>
        <p:spPr/>
        <p:txBody>
          <a:bodyPr/>
          <a:lstStyle/>
          <a:p>
            <a:r>
              <a:rPr lang="en-US" dirty="0"/>
              <a:t>Publication List (2)</a:t>
            </a:r>
          </a:p>
        </p:txBody>
      </p:sp>
      <p:sp>
        <p:nvSpPr>
          <p:cNvPr id="3" name="Content Placeholder 2">
            <a:extLst>
              <a:ext uri="{FF2B5EF4-FFF2-40B4-BE49-F238E27FC236}">
                <a16:creationId xmlns:a16="http://schemas.microsoft.com/office/drawing/2014/main" id="{39796626-C5DF-4297-82A2-DAF3FF008BA7}"/>
              </a:ext>
            </a:extLst>
          </p:cNvPr>
          <p:cNvSpPr>
            <a:spLocks noGrp="1"/>
          </p:cNvSpPr>
          <p:nvPr>
            <p:ph idx="1"/>
          </p:nvPr>
        </p:nvSpPr>
        <p:spPr/>
        <p:txBody>
          <a:bodyPr>
            <a:normAutofit fontScale="62500" lnSpcReduction="20000"/>
          </a:bodyPr>
          <a:lstStyle/>
          <a:p>
            <a:pPr marL="0" indent="0">
              <a:buNone/>
            </a:pPr>
            <a:r>
              <a:rPr lang="en-US" dirty="0"/>
              <a:t>[7]	</a:t>
            </a:r>
            <a:r>
              <a:rPr lang="en-US" b="1" dirty="0"/>
              <a:t>R. Candell</a:t>
            </a:r>
            <a:r>
              <a:rPr lang="en-US" dirty="0"/>
              <a:t>, M. Kashef, Y. Liu, K. Montgomery, and S. Foufou, “A Graph Database Approach to Wireless IIoT Work-cell Performance Evaluation,” in </a:t>
            </a:r>
            <a:r>
              <a:rPr lang="en-US" i="1" dirty="0"/>
              <a:t>Proceedings of the 2020 IEEE International Conference on Industrial Technology</a:t>
            </a:r>
            <a:r>
              <a:rPr lang="en-US" dirty="0"/>
              <a:t>, Feb. 2020.</a:t>
            </a:r>
          </a:p>
          <a:p>
            <a:pPr marL="0" indent="0">
              <a:buNone/>
            </a:pPr>
            <a:r>
              <a:rPr lang="en-US" dirty="0"/>
              <a:t>[8]	M. Kashef, Y. Liu, K. Montgomery, and </a:t>
            </a:r>
            <a:r>
              <a:rPr lang="en-US" b="1" dirty="0"/>
              <a:t>R. Candell</a:t>
            </a:r>
            <a:r>
              <a:rPr lang="en-US" dirty="0"/>
              <a:t>, “Wireless Cyber-Physical Systems Performance Evaluation through a Graph Database Approach,” </a:t>
            </a:r>
            <a:r>
              <a:rPr lang="en-US" i="1" dirty="0"/>
              <a:t>J. </a:t>
            </a:r>
            <a:r>
              <a:rPr lang="en-US" i="1" dirty="0" err="1"/>
              <a:t>Comput</a:t>
            </a:r>
            <a:r>
              <a:rPr lang="en-US" i="1" dirty="0"/>
              <a:t>. Inf. Sci. Eng.</a:t>
            </a:r>
            <a:r>
              <a:rPr lang="en-US" dirty="0"/>
              <a:t>, pp. 1–19, 2020, </a:t>
            </a:r>
            <a:r>
              <a:rPr lang="en-US" dirty="0" err="1"/>
              <a:t>doi</a:t>
            </a:r>
            <a:r>
              <a:rPr lang="en-US" dirty="0"/>
              <a:t>: 10.1115/1.4048205.</a:t>
            </a:r>
          </a:p>
          <a:p>
            <a:pPr marL="0" indent="0">
              <a:buNone/>
            </a:pPr>
            <a:r>
              <a:rPr lang="en-US" dirty="0"/>
              <a:t>[9]	</a:t>
            </a:r>
            <a:r>
              <a:rPr lang="en-US" b="1" dirty="0"/>
              <a:t>R. Candell</a:t>
            </a:r>
            <a:r>
              <a:rPr lang="en-US" dirty="0"/>
              <a:t>, K. Montgomery, M. Kashef, Y. Liu, and S. Foufou, “Wireless Interference Estimation Using Machine Learning in a Robotic Force-Seeking Scenario,” in </a:t>
            </a:r>
            <a:r>
              <a:rPr lang="en-US" i="1" dirty="0"/>
              <a:t>2019 IEEE 28th International Symposium on Industrial Electronics (ISIE)</a:t>
            </a:r>
            <a:r>
              <a:rPr lang="en-US" dirty="0"/>
              <a:t>, Jun. 2019, pp. 1334–1341, </a:t>
            </a:r>
            <a:r>
              <a:rPr lang="en-US" dirty="0" err="1"/>
              <a:t>doi</a:t>
            </a:r>
            <a:r>
              <a:rPr lang="en-US" dirty="0"/>
              <a:t>: 10.1109/ISIE.2019.8781418.</a:t>
            </a:r>
          </a:p>
          <a:p>
            <a:pPr marL="0" indent="0">
              <a:buNone/>
            </a:pPr>
            <a:r>
              <a:rPr lang="en-US" dirty="0"/>
              <a:t>[10]	</a:t>
            </a:r>
            <a:r>
              <a:rPr lang="en-US" b="1" dirty="0"/>
              <a:t>R. Candell</a:t>
            </a:r>
            <a:r>
              <a:rPr lang="en-US" dirty="0"/>
              <a:t>, K. Montgomery, M. Kashef, Y. Liu, and S. Foufou, “Machine Learning Based Wireless Interference Estimation in a Robotic Force-Seeking Application,” </a:t>
            </a:r>
            <a:r>
              <a:rPr lang="en-US" i="1" dirty="0"/>
              <a:t>ISA Trans.</a:t>
            </a:r>
            <a:r>
              <a:rPr lang="en-US" dirty="0"/>
              <a:t>, 2020, </a:t>
            </a:r>
            <a:r>
              <a:rPr lang="en-US" dirty="0" err="1"/>
              <a:t>doi</a:t>
            </a:r>
            <a:r>
              <a:rPr lang="en-US" dirty="0"/>
              <a:t>: pending.</a:t>
            </a:r>
          </a:p>
          <a:p>
            <a:pPr marL="0" indent="0">
              <a:buNone/>
            </a:pPr>
            <a:r>
              <a:rPr lang="en-US" dirty="0"/>
              <a:t>[11]	</a:t>
            </a:r>
            <a:r>
              <a:rPr lang="en-US" b="1" dirty="0"/>
              <a:t>R. Candell</a:t>
            </a:r>
            <a:r>
              <a:rPr lang="en-US" dirty="0"/>
              <a:t> and S. Foufou, “Smart Manufacturing Testbed for the Advancement of Wireless Adoption in the Factory,” in </a:t>
            </a:r>
            <a:r>
              <a:rPr lang="en-US" i="1" dirty="0"/>
              <a:t>Proceedings of the 17th International Conference on Product Lifecycle</a:t>
            </a:r>
            <a:r>
              <a:rPr lang="en-US" dirty="0"/>
              <a:t>, 2020, [Online]. Available: https://www.plm-conference.org/.</a:t>
            </a:r>
          </a:p>
          <a:p>
            <a:pPr marL="0" indent="0">
              <a:buNone/>
            </a:pPr>
            <a:r>
              <a:rPr lang="en-US" dirty="0"/>
              <a:t>[12]	M. Kashef, </a:t>
            </a:r>
            <a:r>
              <a:rPr lang="en-US" b="1" dirty="0"/>
              <a:t>R. Candell</a:t>
            </a:r>
            <a:r>
              <a:rPr lang="en-US" dirty="0"/>
              <a:t>, and S. Foufou, “On the Impact of Wireless Communications on Controlling a Two-Dimensional Gantry System,” in </a:t>
            </a:r>
            <a:r>
              <a:rPr lang="en-US" i="1" dirty="0"/>
              <a:t>ASME 2019 14th International Manufacturing Science and Engineering Conference</a:t>
            </a:r>
            <a:r>
              <a:rPr lang="en-US" dirty="0"/>
              <a:t>, 2019, vol. Volume 1:, </a:t>
            </a:r>
            <a:r>
              <a:rPr lang="en-US" dirty="0" err="1"/>
              <a:t>doi</a:t>
            </a:r>
            <a:r>
              <a:rPr lang="en-US" dirty="0"/>
              <a:t>: 10.1115/MSEC2019-2896.</a:t>
            </a:r>
          </a:p>
          <a:p>
            <a:pPr marL="0" indent="0">
              <a:buNone/>
            </a:pPr>
            <a:endParaRPr lang="en-US" dirty="0"/>
          </a:p>
        </p:txBody>
      </p:sp>
      <p:sp>
        <p:nvSpPr>
          <p:cNvPr id="5" name="Slide Number Placeholder 4">
            <a:extLst>
              <a:ext uri="{FF2B5EF4-FFF2-40B4-BE49-F238E27FC236}">
                <a16:creationId xmlns:a16="http://schemas.microsoft.com/office/drawing/2014/main" id="{82BCAF98-5409-4FB4-A775-9797E65DE82B}"/>
              </a:ext>
            </a:extLst>
          </p:cNvPr>
          <p:cNvSpPr>
            <a:spLocks noGrp="1"/>
          </p:cNvSpPr>
          <p:nvPr>
            <p:ph type="sldNum" sz="quarter" idx="12"/>
          </p:nvPr>
        </p:nvSpPr>
        <p:spPr/>
        <p:txBody>
          <a:bodyPr/>
          <a:lstStyle/>
          <a:p>
            <a:fld id="{A69CDD17-BE34-4BBB-B429-4315AF6F93C6}" type="slidenum">
              <a:rPr lang="en-US" smtClean="0"/>
              <a:t>56</a:t>
            </a:fld>
            <a:endParaRPr lang="en-US"/>
          </a:p>
        </p:txBody>
      </p:sp>
    </p:spTree>
    <p:extLst>
      <p:ext uri="{BB962C8B-B14F-4D97-AF65-F5344CB8AC3E}">
        <p14:creationId xmlns:p14="http://schemas.microsoft.com/office/powerpoint/2010/main" val="4028494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 newspaper&#10;&#10;Description automatically generated">
            <a:extLst>
              <a:ext uri="{FF2B5EF4-FFF2-40B4-BE49-F238E27FC236}">
                <a16:creationId xmlns:a16="http://schemas.microsoft.com/office/drawing/2014/main" id="{CC8E0AD2-8350-4B5B-9DA8-1CDDC1155BA7}"/>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13968" y="643466"/>
            <a:ext cx="9564063" cy="5571067"/>
          </a:xfrm>
          <a:prstGeom prst="rect">
            <a:avLst/>
          </a:prstGeom>
        </p:spPr>
      </p:pic>
      <p:sp>
        <p:nvSpPr>
          <p:cNvPr id="4" name="Slide Number Placeholder 3">
            <a:extLst>
              <a:ext uri="{FF2B5EF4-FFF2-40B4-BE49-F238E27FC236}">
                <a16:creationId xmlns:a16="http://schemas.microsoft.com/office/drawing/2014/main" id="{C33674AB-0F3F-4217-8809-1807DFCE37E6}"/>
              </a:ext>
            </a:extLst>
          </p:cNvPr>
          <p:cNvSpPr>
            <a:spLocks noGrp="1"/>
          </p:cNvSpPr>
          <p:nvPr>
            <p:ph type="sldNum" sz="quarter" idx="12"/>
          </p:nvPr>
        </p:nvSpPr>
        <p:spPr/>
        <p:txBody>
          <a:bodyPr/>
          <a:lstStyle/>
          <a:p>
            <a:fld id="{A69CDD17-BE34-4BBB-B429-4315AF6F93C6}" type="slidenum">
              <a:rPr lang="en-US" smtClean="0"/>
              <a:t>57</a:t>
            </a:fld>
            <a:endParaRPr lang="en-US"/>
          </a:p>
        </p:txBody>
      </p:sp>
    </p:spTree>
    <p:extLst>
      <p:ext uri="{BB962C8B-B14F-4D97-AF65-F5344CB8AC3E}">
        <p14:creationId xmlns:p14="http://schemas.microsoft.com/office/powerpoint/2010/main" val="15933625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65D4257-92ED-4249-8CED-75E2BF0CF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068" y="3122540"/>
            <a:ext cx="4655212" cy="3106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DEBB844-2587-4CE4-A20D-93DF4B6CD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323" y="3144485"/>
            <a:ext cx="4583165" cy="29215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310607F-1DD3-450B-9035-2C6F3DE3FA98}"/>
              </a:ext>
            </a:extLst>
          </p:cNvPr>
          <p:cNvPicPr>
            <a:picLocks noChangeAspect="1"/>
          </p:cNvPicPr>
          <p:nvPr/>
        </p:nvPicPr>
        <p:blipFill>
          <a:blip r:embed="rId4"/>
          <a:stretch>
            <a:fillRect/>
          </a:stretch>
        </p:blipFill>
        <p:spPr>
          <a:xfrm>
            <a:off x="1552004" y="629109"/>
            <a:ext cx="2943225" cy="819150"/>
          </a:xfrm>
          <a:prstGeom prst="rect">
            <a:avLst/>
          </a:prstGeom>
        </p:spPr>
      </p:pic>
      <p:pic>
        <p:nvPicPr>
          <p:cNvPr id="3" name="Picture 2">
            <a:extLst>
              <a:ext uri="{FF2B5EF4-FFF2-40B4-BE49-F238E27FC236}">
                <a16:creationId xmlns:a16="http://schemas.microsoft.com/office/drawing/2014/main" id="{D031A89A-B60D-4CF3-BC7C-75798ABE9F55}"/>
              </a:ext>
            </a:extLst>
          </p:cNvPr>
          <p:cNvPicPr>
            <a:picLocks noChangeAspect="1"/>
          </p:cNvPicPr>
          <p:nvPr/>
        </p:nvPicPr>
        <p:blipFill>
          <a:blip r:embed="rId5"/>
          <a:stretch>
            <a:fillRect/>
          </a:stretch>
        </p:blipFill>
        <p:spPr>
          <a:xfrm>
            <a:off x="1773555" y="1207465"/>
            <a:ext cx="3895725" cy="800100"/>
          </a:xfrm>
          <a:prstGeom prst="rect">
            <a:avLst/>
          </a:prstGeom>
        </p:spPr>
      </p:pic>
      <p:sp>
        <p:nvSpPr>
          <p:cNvPr id="4" name="TextBox 3">
            <a:extLst>
              <a:ext uri="{FF2B5EF4-FFF2-40B4-BE49-F238E27FC236}">
                <a16:creationId xmlns:a16="http://schemas.microsoft.com/office/drawing/2014/main" id="{118820E6-9ADD-41AB-A1DD-693251C23B7D}"/>
              </a:ext>
            </a:extLst>
          </p:cNvPr>
          <p:cNvSpPr txBox="1"/>
          <p:nvPr/>
        </p:nvSpPr>
        <p:spPr>
          <a:xfrm>
            <a:off x="1773555" y="1841949"/>
            <a:ext cx="4003402"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MSE is mean of squared errors between estimate and actual value</a:t>
            </a:r>
          </a:p>
        </p:txBody>
      </p:sp>
      <p:sp>
        <p:nvSpPr>
          <p:cNvPr id="6" name="Slide Number Placeholder 5">
            <a:extLst>
              <a:ext uri="{FF2B5EF4-FFF2-40B4-BE49-F238E27FC236}">
                <a16:creationId xmlns:a16="http://schemas.microsoft.com/office/drawing/2014/main" id="{DF2DA2F8-32E8-4635-AED5-DDB1C64236D5}"/>
              </a:ext>
            </a:extLst>
          </p:cNvPr>
          <p:cNvSpPr>
            <a:spLocks noGrp="1"/>
          </p:cNvSpPr>
          <p:nvPr>
            <p:ph type="sldNum" sz="quarter" idx="12"/>
          </p:nvPr>
        </p:nvSpPr>
        <p:spPr/>
        <p:txBody>
          <a:bodyPr/>
          <a:lstStyle/>
          <a:p>
            <a:fld id="{A69CDD17-BE34-4BBB-B429-4315AF6F93C6}" type="slidenum">
              <a:rPr lang="en-US" smtClean="0"/>
              <a:t>58</a:t>
            </a:fld>
            <a:endParaRPr lang="en-US"/>
          </a:p>
        </p:txBody>
      </p:sp>
    </p:spTree>
    <p:extLst>
      <p:ext uri="{BB962C8B-B14F-4D97-AF65-F5344CB8AC3E}">
        <p14:creationId xmlns:p14="http://schemas.microsoft.com/office/powerpoint/2010/main" val="31419073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00E263-7E47-4777-97C3-4697A0FFE38D}"/>
              </a:ext>
            </a:extLst>
          </p:cNvPr>
          <p:cNvSpPr>
            <a:spLocks noGrp="1"/>
          </p:cNvSpPr>
          <p:nvPr>
            <p:ph type="title"/>
          </p:nvPr>
        </p:nvSpPr>
        <p:spPr/>
        <p:txBody>
          <a:bodyPr/>
          <a:lstStyle/>
          <a:p>
            <a:r>
              <a:rPr lang="en-US" dirty="0"/>
              <a:t>Definition of R-squared</a:t>
            </a:r>
          </a:p>
        </p:txBody>
      </p:sp>
      <p:sp>
        <p:nvSpPr>
          <p:cNvPr id="2" name="Slide Number Placeholder 1">
            <a:extLst>
              <a:ext uri="{FF2B5EF4-FFF2-40B4-BE49-F238E27FC236}">
                <a16:creationId xmlns:a16="http://schemas.microsoft.com/office/drawing/2014/main" id="{25EAEA1B-BA0B-43A3-A135-3CC90ED7942C}"/>
              </a:ext>
            </a:extLst>
          </p:cNvPr>
          <p:cNvSpPr>
            <a:spLocks noGrp="1"/>
          </p:cNvSpPr>
          <p:nvPr>
            <p:ph type="sldNum" sz="quarter" idx="12"/>
          </p:nvPr>
        </p:nvSpPr>
        <p:spPr/>
        <p:txBody>
          <a:bodyPr/>
          <a:lstStyle/>
          <a:p>
            <a:fld id="{A69CDD17-BE34-4BBB-B429-4315AF6F93C6}" type="slidenum">
              <a:rPr lang="en-US" smtClean="0"/>
              <a:t>59</a:t>
            </a:fld>
            <a:endParaRPr lang="en-US"/>
          </a:p>
        </p:txBody>
      </p:sp>
      <p:pic>
        <p:nvPicPr>
          <p:cNvPr id="6" name="Content Placeholder 5">
            <a:extLst>
              <a:ext uri="{FF2B5EF4-FFF2-40B4-BE49-F238E27FC236}">
                <a16:creationId xmlns:a16="http://schemas.microsoft.com/office/drawing/2014/main" id="{D2B5C62A-80F3-48BE-9FB2-D8F7DCD5CBFC}"/>
              </a:ext>
            </a:extLst>
          </p:cNvPr>
          <p:cNvPicPr>
            <a:picLocks noGrp="1" noChangeAspect="1"/>
          </p:cNvPicPr>
          <p:nvPr>
            <p:ph idx="1"/>
          </p:nvPr>
        </p:nvPicPr>
        <p:blipFill>
          <a:blip r:embed="rId2"/>
          <a:stretch>
            <a:fillRect/>
          </a:stretch>
        </p:blipFill>
        <p:spPr>
          <a:xfrm>
            <a:off x="1719262" y="3467894"/>
            <a:ext cx="8753475" cy="1066800"/>
          </a:xfrm>
          <a:prstGeom prst="rect">
            <a:avLst/>
          </a:prstGeom>
        </p:spPr>
      </p:pic>
    </p:spTree>
    <p:extLst>
      <p:ext uri="{BB962C8B-B14F-4D97-AF65-F5344CB8AC3E}">
        <p14:creationId xmlns:p14="http://schemas.microsoft.com/office/powerpoint/2010/main" val="1807447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6DE379-2FFB-48D9-AF50-9CB3C5823778}"/>
              </a:ext>
            </a:extLst>
          </p:cNvPr>
          <p:cNvSpPr>
            <a:spLocks noGrp="1"/>
          </p:cNvSpPr>
          <p:nvPr>
            <p:ph idx="1"/>
          </p:nvPr>
        </p:nvSpPr>
        <p:spPr>
          <a:xfrm>
            <a:off x="487258" y="1446044"/>
            <a:ext cx="6830169" cy="2480702"/>
          </a:xfrm>
        </p:spPr>
        <p:txBody>
          <a:bodyPr>
            <a:normAutofit/>
          </a:bodyPr>
          <a:lstStyle/>
          <a:p>
            <a:pPr marL="0" indent="0">
              <a:buNone/>
            </a:pPr>
            <a:r>
              <a:rPr lang="en-US" sz="2400" dirty="0"/>
              <a:t>1 - NIST - Tennessee Eastman chemical plant</a:t>
            </a:r>
          </a:p>
          <a:p>
            <a:pPr marL="0" indent="0">
              <a:buNone/>
            </a:pPr>
            <a:r>
              <a:rPr lang="en-US" sz="2400" dirty="0"/>
              <a:t>2 - NIST - 3D gantry system</a:t>
            </a:r>
          </a:p>
          <a:p>
            <a:pPr marL="0" indent="0">
              <a:buNone/>
            </a:pPr>
            <a:r>
              <a:rPr lang="en-US" sz="2400" dirty="0"/>
              <a:t>* 3 - NIST - Force seeking apparatus</a:t>
            </a:r>
          </a:p>
          <a:p>
            <a:pPr marL="0" indent="0">
              <a:buNone/>
            </a:pPr>
            <a:r>
              <a:rPr lang="en-US" sz="2400" dirty="0"/>
              <a:t>* 4 - NIST - Dual-robot machine tending with inspection</a:t>
            </a:r>
          </a:p>
        </p:txBody>
      </p:sp>
      <p:sp>
        <p:nvSpPr>
          <p:cNvPr id="2" name="Title 1">
            <a:extLst>
              <a:ext uri="{FF2B5EF4-FFF2-40B4-BE49-F238E27FC236}">
                <a16:creationId xmlns:a16="http://schemas.microsoft.com/office/drawing/2014/main" id="{612E1F93-7927-435E-8829-5E77A13563A6}"/>
              </a:ext>
            </a:extLst>
          </p:cNvPr>
          <p:cNvSpPr>
            <a:spLocks noGrp="1"/>
          </p:cNvSpPr>
          <p:nvPr>
            <p:ph type="title"/>
          </p:nvPr>
        </p:nvSpPr>
        <p:spPr/>
        <p:txBody>
          <a:bodyPr/>
          <a:lstStyle/>
          <a:p>
            <a:r>
              <a:rPr lang="en-US" dirty="0"/>
              <a:t>Testbed Implementations</a:t>
            </a:r>
          </a:p>
        </p:txBody>
      </p:sp>
      <p:grpSp>
        <p:nvGrpSpPr>
          <p:cNvPr id="12" name="Group 11">
            <a:extLst>
              <a:ext uri="{FF2B5EF4-FFF2-40B4-BE49-F238E27FC236}">
                <a16:creationId xmlns:a16="http://schemas.microsoft.com/office/drawing/2014/main" id="{725B2F88-C1EC-4F3C-8B75-1436EA040BBE}"/>
              </a:ext>
            </a:extLst>
          </p:cNvPr>
          <p:cNvGrpSpPr/>
          <p:nvPr/>
        </p:nvGrpSpPr>
        <p:grpSpPr>
          <a:xfrm>
            <a:off x="7230140" y="609600"/>
            <a:ext cx="4344751" cy="2962940"/>
            <a:chOff x="6812063" y="785088"/>
            <a:chExt cx="3457474" cy="2177141"/>
          </a:xfrm>
        </p:grpSpPr>
        <p:pic>
          <p:nvPicPr>
            <p:cNvPr id="9" name="Picture 8">
              <a:extLst>
                <a:ext uri="{FF2B5EF4-FFF2-40B4-BE49-F238E27FC236}">
                  <a16:creationId xmlns:a16="http://schemas.microsoft.com/office/drawing/2014/main" id="{ECF951FB-22B4-4F79-9686-73553EA7B3EC}"/>
                </a:ext>
              </a:extLst>
            </p:cNvPr>
            <p:cNvPicPr>
              <a:picLocks noChangeAspect="1"/>
            </p:cNvPicPr>
            <p:nvPr/>
          </p:nvPicPr>
          <p:blipFill>
            <a:blip r:embed="rId2"/>
            <a:stretch>
              <a:fillRect/>
            </a:stretch>
          </p:blipFill>
          <p:spPr>
            <a:xfrm>
              <a:off x="7708551" y="1219212"/>
              <a:ext cx="2560986" cy="1743017"/>
            </a:xfrm>
            <a:prstGeom prst="rect">
              <a:avLst/>
            </a:prstGeom>
          </p:spPr>
        </p:pic>
        <p:pic>
          <p:nvPicPr>
            <p:cNvPr id="8" name="Picture 7">
              <a:extLst>
                <a:ext uri="{FF2B5EF4-FFF2-40B4-BE49-F238E27FC236}">
                  <a16:creationId xmlns:a16="http://schemas.microsoft.com/office/drawing/2014/main" id="{E45FDF0F-3753-40F3-B830-48B37CCD077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12063" y="785088"/>
              <a:ext cx="1667517" cy="1130145"/>
            </a:xfrm>
            <a:prstGeom prst="rect">
              <a:avLst/>
            </a:prstGeom>
          </p:spPr>
        </p:pic>
      </p:grpSp>
      <p:grpSp>
        <p:nvGrpSpPr>
          <p:cNvPr id="6" name="Group 5">
            <a:extLst>
              <a:ext uri="{FF2B5EF4-FFF2-40B4-BE49-F238E27FC236}">
                <a16:creationId xmlns:a16="http://schemas.microsoft.com/office/drawing/2014/main" id="{C985B0E7-4F75-4E30-8903-F452F328F4FC}"/>
              </a:ext>
            </a:extLst>
          </p:cNvPr>
          <p:cNvGrpSpPr/>
          <p:nvPr/>
        </p:nvGrpSpPr>
        <p:grpSpPr>
          <a:xfrm>
            <a:off x="598135" y="4340476"/>
            <a:ext cx="3446932" cy="2164449"/>
            <a:chOff x="487258" y="4198652"/>
            <a:chExt cx="3446932" cy="2164449"/>
          </a:xfrm>
        </p:grpSpPr>
        <p:pic>
          <p:nvPicPr>
            <p:cNvPr id="1026" name="Picture 2" descr="Image result for xcarve">
              <a:extLst>
                <a:ext uri="{FF2B5EF4-FFF2-40B4-BE49-F238E27FC236}">
                  <a16:creationId xmlns:a16="http://schemas.microsoft.com/office/drawing/2014/main" id="{DE167A84-A970-4337-A44A-FBB88BA73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016" y="4620084"/>
              <a:ext cx="2613174" cy="174301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E8C9B58-A1F0-4F53-99F5-5DFCB3781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258" y="4198652"/>
              <a:ext cx="1463586" cy="1113086"/>
            </a:xfrm>
            <a:prstGeom prst="rect">
              <a:avLst/>
            </a:prstGeom>
            <a:ln>
              <a:solidFill>
                <a:schemeClr val="tx1"/>
              </a:solidFill>
            </a:ln>
          </p:spPr>
        </p:pic>
      </p:grpSp>
      <p:pic>
        <p:nvPicPr>
          <p:cNvPr id="15" name="Content Placeholder 7">
            <a:extLst>
              <a:ext uri="{FF2B5EF4-FFF2-40B4-BE49-F238E27FC236}">
                <a16:creationId xmlns:a16="http://schemas.microsoft.com/office/drawing/2014/main" id="{611951EF-807F-4706-AE09-816DF81FCE4F}"/>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418851" y="4182350"/>
            <a:ext cx="3012536" cy="2459212"/>
          </a:xfrm>
          <a:prstGeom prst="rect">
            <a:avLst/>
          </a:prstGeom>
          <a:ln>
            <a:solidFill>
              <a:schemeClr val="tx1"/>
            </a:solidFill>
          </a:ln>
        </p:spPr>
      </p:pic>
      <p:pic>
        <p:nvPicPr>
          <p:cNvPr id="16" name="Picture 15">
            <a:extLst>
              <a:ext uri="{FF2B5EF4-FFF2-40B4-BE49-F238E27FC236}">
                <a16:creationId xmlns:a16="http://schemas.microsoft.com/office/drawing/2014/main" id="{58EADD15-F3B6-4017-A308-0F5F7D19D0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0865" y="4182350"/>
            <a:ext cx="3307602" cy="2480702"/>
          </a:xfrm>
          <a:prstGeom prst="rect">
            <a:avLst/>
          </a:prstGeom>
        </p:spPr>
      </p:pic>
      <p:sp>
        <p:nvSpPr>
          <p:cNvPr id="17" name="TextBox 16">
            <a:extLst>
              <a:ext uri="{FF2B5EF4-FFF2-40B4-BE49-F238E27FC236}">
                <a16:creationId xmlns:a16="http://schemas.microsoft.com/office/drawing/2014/main" id="{974DBC51-D028-4D81-9A6E-5F673181D6A9}"/>
              </a:ext>
            </a:extLst>
          </p:cNvPr>
          <p:cNvSpPr txBox="1"/>
          <p:nvPr/>
        </p:nvSpPr>
        <p:spPr>
          <a:xfrm>
            <a:off x="11070297" y="772658"/>
            <a:ext cx="567005" cy="369332"/>
          </a:xfrm>
          <a:prstGeom prst="rect">
            <a:avLst/>
          </a:prstGeom>
          <a:noFill/>
        </p:spPr>
        <p:txBody>
          <a:bodyPr wrap="square" rtlCol="0">
            <a:spAutoFit/>
          </a:bodyPr>
          <a:lstStyle/>
          <a:p>
            <a:pPr algn="ctr"/>
            <a:r>
              <a:rPr lang="en-US" dirty="0">
                <a:solidFill>
                  <a:srgbClr val="FFFF00"/>
                </a:solidFill>
                <a:highlight>
                  <a:srgbClr val="000000"/>
                </a:highlight>
              </a:rPr>
              <a:t>(1)</a:t>
            </a:r>
          </a:p>
        </p:txBody>
      </p:sp>
      <p:sp>
        <p:nvSpPr>
          <p:cNvPr id="19" name="TextBox 18">
            <a:extLst>
              <a:ext uri="{FF2B5EF4-FFF2-40B4-BE49-F238E27FC236}">
                <a16:creationId xmlns:a16="http://schemas.microsoft.com/office/drawing/2014/main" id="{F4C08D45-4527-474F-8DF7-C471213A4E7C}"/>
              </a:ext>
            </a:extLst>
          </p:cNvPr>
          <p:cNvSpPr txBox="1"/>
          <p:nvPr/>
        </p:nvSpPr>
        <p:spPr>
          <a:xfrm>
            <a:off x="321117" y="4182350"/>
            <a:ext cx="567005" cy="369332"/>
          </a:xfrm>
          <a:prstGeom prst="rect">
            <a:avLst/>
          </a:prstGeom>
          <a:noFill/>
        </p:spPr>
        <p:txBody>
          <a:bodyPr wrap="square" rtlCol="0">
            <a:spAutoFit/>
          </a:bodyPr>
          <a:lstStyle/>
          <a:p>
            <a:pPr algn="ctr"/>
            <a:r>
              <a:rPr lang="en-US" dirty="0">
                <a:solidFill>
                  <a:srgbClr val="FFFF00"/>
                </a:solidFill>
                <a:highlight>
                  <a:srgbClr val="000000"/>
                </a:highlight>
              </a:rPr>
              <a:t>(2)</a:t>
            </a:r>
          </a:p>
        </p:txBody>
      </p:sp>
      <p:sp>
        <p:nvSpPr>
          <p:cNvPr id="20" name="TextBox 19">
            <a:extLst>
              <a:ext uri="{FF2B5EF4-FFF2-40B4-BE49-F238E27FC236}">
                <a16:creationId xmlns:a16="http://schemas.microsoft.com/office/drawing/2014/main" id="{29308018-6406-4817-8305-3FE8170990FB}"/>
              </a:ext>
            </a:extLst>
          </p:cNvPr>
          <p:cNvSpPr txBox="1"/>
          <p:nvPr/>
        </p:nvSpPr>
        <p:spPr>
          <a:xfrm>
            <a:off x="4299029" y="4182350"/>
            <a:ext cx="567005" cy="369332"/>
          </a:xfrm>
          <a:prstGeom prst="rect">
            <a:avLst/>
          </a:prstGeom>
          <a:noFill/>
        </p:spPr>
        <p:txBody>
          <a:bodyPr wrap="square" rtlCol="0">
            <a:spAutoFit/>
          </a:bodyPr>
          <a:lstStyle/>
          <a:p>
            <a:pPr algn="ctr"/>
            <a:r>
              <a:rPr lang="en-US" dirty="0">
                <a:solidFill>
                  <a:srgbClr val="FFFF00"/>
                </a:solidFill>
                <a:highlight>
                  <a:srgbClr val="000000"/>
                </a:highlight>
              </a:rPr>
              <a:t>(3)</a:t>
            </a:r>
          </a:p>
        </p:txBody>
      </p:sp>
      <p:sp>
        <p:nvSpPr>
          <p:cNvPr id="21" name="TextBox 20">
            <a:extLst>
              <a:ext uri="{FF2B5EF4-FFF2-40B4-BE49-F238E27FC236}">
                <a16:creationId xmlns:a16="http://schemas.microsoft.com/office/drawing/2014/main" id="{B75EDD9D-AE81-46DD-AF98-D4CAB5928F96}"/>
              </a:ext>
            </a:extLst>
          </p:cNvPr>
          <p:cNvSpPr txBox="1"/>
          <p:nvPr/>
        </p:nvSpPr>
        <p:spPr>
          <a:xfrm>
            <a:off x="7805171" y="4182350"/>
            <a:ext cx="567005" cy="369332"/>
          </a:xfrm>
          <a:prstGeom prst="rect">
            <a:avLst/>
          </a:prstGeom>
          <a:noFill/>
        </p:spPr>
        <p:txBody>
          <a:bodyPr wrap="square" rtlCol="0">
            <a:spAutoFit/>
          </a:bodyPr>
          <a:lstStyle/>
          <a:p>
            <a:pPr algn="ctr"/>
            <a:r>
              <a:rPr lang="en-US" dirty="0">
                <a:solidFill>
                  <a:srgbClr val="FFFF00"/>
                </a:solidFill>
                <a:highlight>
                  <a:srgbClr val="000000"/>
                </a:highlight>
              </a:rPr>
              <a:t>(4)</a:t>
            </a:r>
          </a:p>
        </p:txBody>
      </p:sp>
      <p:sp>
        <p:nvSpPr>
          <p:cNvPr id="5" name="Slide Number Placeholder 4">
            <a:extLst>
              <a:ext uri="{FF2B5EF4-FFF2-40B4-BE49-F238E27FC236}">
                <a16:creationId xmlns:a16="http://schemas.microsoft.com/office/drawing/2014/main" id="{524690DD-0557-4759-8AE6-290E10D1864B}"/>
              </a:ext>
            </a:extLst>
          </p:cNvPr>
          <p:cNvSpPr>
            <a:spLocks noGrp="1"/>
          </p:cNvSpPr>
          <p:nvPr>
            <p:ph type="sldNum" sz="quarter" idx="12"/>
          </p:nvPr>
        </p:nvSpPr>
        <p:spPr/>
        <p:txBody>
          <a:bodyPr/>
          <a:lstStyle/>
          <a:p>
            <a:fld id="{A69CDD17-BE34-4BBB-B429-4315AF6F93C6}" type="slidenum">
              <a:rPr lang="en-US" smtClean="0"/>
              <a:t>6</a:t>
            </a:fld>
            <a:endParaRPr lang="en-US"/>
          </a:p>
        </p:txBody>
      </p:sp>
    </p:spTree>
    <p:extLst>
      <p:ext uri="{BB962C8B-B14F-4D97-AF65-F5344CB8AC3E}">
        <p14:creationId xmlns:p14="http://schemas.microsoft.com/office/powerpoint/2010/main" val="388969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0D02B9-A413-4D73-B274-933C4227833A}"/>
              </a:ext>
            </a:extLst>
          </p:cNvPr>
          <p:cNvSpPr>
            <a:spLocks noGrp="1"/>
          </p:cNvSpPr>
          <p:nvPr>
            <p:ph type="title"/>
          </p:nvPr>
        </p:nvSpPr>
        <p:spPr/>
        <p:txBody>
          <a:bodyPr>
            <a:normAutofit/>
          </a:bodyPr>
          <a:lstStyle/>
          <a:p>
            <a:r>
              <a:rPr lang="en-US" dirty="0"/>
              <a:t>Experimental Testbed for Graph Database and SysML Work</a:t>
            </a:r>
          </a:p>
        </p:txBody>
      </p:sp>
      <p:sp>
        <p:nvSpPr>
          <p:cNvPr id="6" name="Vertical Text Placeholder 5">
            <a:extLst>
              <a:ext uri="{FF2B5EF4-FFF2-40B4-BE49-F238E27FC236}">
                <a16:creationId xmlns:a16="http://schemas.microsoft.com/office/drawing/2014/main" id="{2078D819-5B2E-4FA3-AE1A-F5B4385B4448}"/>
              </a:ext>
            </a:extLst>
          </p:cNvPr>
          <p:cNvSpPr>
            <a:spLocks noGrp="1"/>
          </p:cNvSpPr>
          <p:nvPr>
            <p:ph type="body" orient="vert" sz="quarter" idx="10"/>
          </p:nvPr>
        </p:nvSpPr>
        <p:spPr/>
        <p:txBody>
          <a:bodyPr>
            <a:normAutofit lnSpcReduction="10000"/>
          </a:bodyPr>
          <a:lstStyle/>
          <a:p>
            <a:endParaRPr lang="en-US"/>
          </a:p>
        </p:txBody>
      </p:sp>
      <p:pic>
        <p:nvPicPr>
          <p:cNvPr id="12" name="Picture 11">
            <a:hlinkClick r:id="rId2" action="ppaction://hlinkfile"/>
            <a:extLst>
              <a:ext uri="{FF2B5EF4-FFF2-40B4-BE49-F238E27FC236}">
                <a16:creationId xmlns:a16="http://schemas.microsoft.com/office/drawing/2014/main" id="{A2C71449-D3CA-4750-96EB-D0C6322B0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496" y="1001335"/>
            <a:ext cx="4120063" cy="30894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757CF013-C0BF-4B67-BAF4-60E906BC8B0B}"/>
              </a:ext>
            </a:extLst>
          </p:cNvPr>
          <p:cNvPicPr>
            <a:picLocks noChangeAspect="1"/>
          </p:cNvPicPr>
          <p:nvPr/>
        </p:nvPicPr>
        <p:blipFill rotWithShape="1">
          <a:blip r:embed="rId4">
            <a:extLst>
              <a:ext uri="{28A0092B-C50C-407E-A947-70E740481C1C}">
                <a14:useLocalDpi xmlns:a14="http://schemas.microsoft.com/office/drawing/2010/main" val="0"/>
              </a:ext>
            </a:extLst>
          </a:blip>
          <a:srcRect t="28008" b="22421"/>
          <a:stretch/>
        </p:blipFill>
        <p:spPr>
          <a:xfrm rot="5400000">
            <a:off x="-698103" y="2711330"/>
            <a:ext cx="5195096" cy="1931437"/>
          </a:xfrm>
          <a:prstGeom prst="rect">
            <a:avLst/>
          </a:prstGeom>
        </p:spPr>
      </p:pic>
      <p:pic>
        <p:nvPicPr>
          <p:cNvPr id="15" name="Picture 2" descr="http://www.i-a-i.com/public/rfnest/images/rfnestsplash.jpg">
            <a:extLst>
              <a:ext uri="{FF2B5EF4-FFF2-40B4-BE49-F238E27FC236}">
                <a16:creationId xmlns:a16="http://schemas.microsoft.com/office/drawing/2014/main" id="{F6E31444-0F69-4906-BBDD-3FD5A615DF45}"/>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16080" t="3253" r="46267" b="10848"/>
          <a:stretch/>
        </p:blipFill>
        <p:spPr bwMode="auto">
          <a:xfrm>
            <a:off x="5589880" y="4302623"/>
            <a:ext cx="2850679" cy="2085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Callout: Left Arrow 16">
            <a:extLst>
              <a:ext uri="{FF2B5EF4-FFF2-40B4-BE49-F238E27FC236}">
                <a16:creationId xmlns:a16="http://schemas.microsoft.com/office/drawing/2014/main" id="{DAAB5363-A61A-4DDF-A472-C38AB980853A}"/>
              </a:ext>
            </a:extLst>
          </p:cNvPr>
          <p:cNvSpPr/>
          <p:nvPr/>
        </p:nvSpPr>
        <p:spPr>
          <a:xfrm>
            <a:off x="7970327" y="5013566"/>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RF Channel Emulator</a:t>
            </a:r>
          </a:p>
        </p:txBody>
      </p:sp>
      <p:sp>
        <p:nvSpPr>
          <p:cNvPr id="19" name="Callout: Left Arrow 18">
            <a:extLst>
              <a:ext uri="{FF2B5EF4-FFF2-40B4-BE49-F238E27FC236}">
                <a16:creationId xmlns:a16="http://schemas.microsoft.com/office/drawing/2014/main" id="{E37104F8-6EC7-419D-A471-F040DFA76CBD}"/>
              </a:ext>
            </a:extLst>
          </p:cNvPr>
          <p:cNvSpPr/>
          <p:nvPr/>
        </p:nvSpPr>
        <p:spPr>
          <a:xfrm>
            <a:off x="7970326" y="2218174"/>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Dual </a:t>
            </a:r>
            <a:r>
              <a:rPr lang="en-US" dirty="0" err="1"/>
              <a:t>Cobots</a:t>
            </a:r>
            <a:endParaRPr lang="en-US" dirty="0"/>
          </a:p>
        </p:txBody>
      </p:sp>
      <p:sp>
        <p:nvSpPr>
          <p:cNvPr id="20" name="Callout: Left Arrow 19">
            <a:extLst>
              <a:ext uri="{FF2B5EF4-FFF2-40B4-BE49-F238E27FC236}">
                <a16:creationId xmlns:a16="http://schemas.microsoft.com/office/drawing/2014/main" id="{3508925B-3D97-4491-A250-93B4EEA107D4}"/>
              </a:ext>
            </a:extLst>
          </p:cNvPr>
          <p:cNvSpPr/>
          <p:nvPr/>
        </p:nvSpPr>
        <p:spPr>
          <a:xfrm>
            <a:off x="2146794" y="2478097"/>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RF</a:t>
            </a:r>
          </a:p>
          <a:p>
            <a:pPr algn="ctr"/>
            <a:r>
              <a:rPr lang="en-US" dirty="0"/>
              <a:t>Shielding</a:t>
            </a:r>
          </a:p>
        </p:txBody>
      </p:sp>
      <p:sp>
        <p:nvSpPr>
          <p:cNvPr id="21" name="Callout: Left Arrow 20">
            <a:extLst>
              <a:ext uri="{FF2B5EF4-FFF2-40B4-BE49-F238E27FC236}">
                <a16:creationId xmlns:a16="http://schemas.microsoft.com/office/drawing/2014/main" id="{94CC080B-757A-42E9-AC62-6DB6FA3C949B}"/>
              </a:ext>
            </a:extLst>
          </p:cNvPr>
          <p:cNvSpPr/>
          <p:nvPr/>
        </p:nvSpPr>
        <p:spPr>
          <a:xfrm>
            <a:off x="2552467" y="4614807"/>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IEEE 1588 Master</a:t>
            </a:r>
          </a:p>
        </p:txBody>
      </p:sp>
      <p:sp>
        <p:nvSpPr>
          <p:cNvPr id="11" name="Callout: Left Arrow 10">
            <a:extLst>
              <a:ext uri="{FF2B5EF4-FFF2-40B4-BE49-F238E27FC236}">
                <a16:creationId xmlns:a16="http://schemas.microsoft.com/office/drawing/2014/main" id="{301CEA1F-0F9A-4E79-927A-400469772B30}"/>
              </a:ext>
            </a:extLst>
          </p:cNvPr>
          <p:cNvSpPr/>
          <p:nvPr/>
        </p:nvSpPr>
        <p:spPr>
          <a:xfrm>
            <a:off x="7970327" y="3522189"/>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Supervisor</a:t>
            </a:r>
          </a:p>
        </p:txBody>
      </p:sp>
      <p:sp>
        <p:nvSpPr>
          <p:cNvPr id="13" name="Callout: Left Arrow 12">
            <a:extLst>
              <a:ext uri="{FF2B5EF4-FFF2-40B4-BE49-F238E27FC236}">
                <a16:creationId xmlns:a16="http://schemas.microsoft.com/office/drawing/2014/main" id="{8F2C6E90-6978-405A-B32E-4218C7E2BF6B}"/>
              </a:ext>
            </a:extLst>
          </p:cNvPr>
          <p:cNvSpPr/>
          <p:nvPr/>
        </p:nvSpPr>
        <p:spPr>
          <a:xfrm flipH="1">
            <a:off x="2958139" y="3468854"/>
            <a:ext cx="1988546"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CNC Sims</a:t>
            </a:r>
          </a:p>
        </p:txBody>
      </p:sp>
      <p:sp>
        <p:nvSpPr>
          <p:cNvPr id="2" name="TextBox 1">
            <a:extLst>
              <a:ext uri="{FF2B5EF4-FFF2-40B4-BE49-F238E27FC236}">
                <a16:creationId xmlns:a16="http://schemas.microsoft.com/office/drawing/2014/main" id="{D1B93007-4B7D-4FDC-BACF-A2C14395A112}"/>
              </a:ext>
            </a:extLst>
          </p:cNvPr>
          <p:cNvSpPr txBox="1"/>
          <p:nvPr/>
        </p:nvSpPr>
        <p:spPr>
          <a:xfrm>
            <a:off x="3106545" y="5373203"/>
            <a:ext cx="1623526" cy="369332"/>
          </a:xfrm>
          <a:prstGeom prst="rect">
            <a:avLst/>
          </a:prstGeom>
          <a:noFill/>
        </p:spPr>
        <p:txBody>
          <a:bodyPr wrap="square" rtlCol="0">
            <a:spAutoFit/>
          </a:bodyPr>
          <a:lstStyle/>
          <a:p>
            <a:pPr algn="ctr"/>
            <a:r>
              <a:rPr lang="en-US" dirty="0"/>
              <a:t>TSN Capable</a:t>
            </a:r>
          </a:p>
        </p:txBody>
      </p:sp>
      <p:sp>
        <p:nvSpPr>
          <p:cNvPr id="4" name="Slide Number Placeholder 3">
            <a:extLst>
              <a:ext uri="{FF2B5EF4-FFF2-40B4-BE49-F238E27FC236}">
                <a16:creationId xmlns:a16="http://schemas.microsoft.com/office/drawing/2014/main" id="{6C3A1B58-8D59-498A-A4D4-73634E5AD4F3}"/>
              </a:ext>
            </a:extLst>
          </p:cNvPr>
          <p:cNvSpPr>
            <a:spLocks noGrp="1"/>
          </p:cNvSpPr>
          <p:nvPr>
            <p:ph type="sldNum" sz="quarter" idx="12"/>
          </p:nvPr>
        </p:nvSpPr>
        <p:spPr/>
        <p:txBody>
          <a:bodyPr/>
          <a:lstStyle/>
          <a:p>
            <a:fld id="{4ADE0CFD-01BE-364D-933E-9BB6EAD6A48F}" type="slidenum">
              <a:rPr lang="en-US" smtClean="0"/>
              <a:t>7</a:t>
            </a:fld>
            <a:endParaRPr lang="en-US"/>
          </a:p>
        </p:txBody>
      </p:sp>
    </p:spTree>
    <p:extLst>
      <p:ext uri="{BB962C8B-B14F-4D97-AF65-F5344CB8AC3E}">
        <p14:creationId xmlns:p14="http://schemas.microsoft.com/office/powerpoint/2010/main" val="2349528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7A57295-2710-4920-B99A-4D1FA03A6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8067929-4D33-4306-9E2F-67C49CDDB5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 y="465745"/>
            <a:ext cx="11125200" cy="5639435"/>
          </a:xfrm>
          <a:prstGeom prst="rect">
            <a:avLst/>
          </a:prstGeom>
          <a:solidFill>
            <a:schemeClr val="tx1">
              <a:alpha val="9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300058-351F-4056-ABF5-275506123ED8}"/>
              </a:ext>
            </a:extLst>
          </p:cNvPr>
          <p:cNvSpPr>
            <a:spLocks noGrp="1"/>
          </p:cNvSpPr>
          <p:nvPr>
            <p:ph type="title"/>
          </p:nvPr>
        </p:nvSpPr>
        <p:spPr>
          <a:xfrm>
            <a:off x="838200" y="894027"/>
            <a:ext cx="3494362" cy="4782873"/>
          </a:xfrm>
        </p:spPr>
        <p:txBody>
          <a:bodyPr>
            <a:normAutofit/>
          </a:bodyPr>
          <a:lstStyle/>
          <a:p>
            <a:pPr algn="r"/>
            <a:r>
              <a:rPr lang="en-US">
                <a:solidFill>
                  <a:schemeClr val="bg1"/>
                </a:solidFill>
              </a:rPr>
              <a:t>Thesis Motivation</a:t>
            </a:r>
          </a:p>
        </p:txBody>
      </p:sp>
      <p:cxnSp>
        <p:nvCxnSpPr>
          <p:cNvPr id="22" name="Straight Connector 2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752CCA-6F36-4D3E-A99D-20179B04100A}"/>
              </a:ext>
            </a:extLst>
          </p:cNvPr>
          <p:cNvSpPr>
            <a:spLocks noGrp="1"/>
          </p:cNvSpPr>
          <p:nvPr>
            <p:ph idx="1"/>
          </p:nvPr>
        </p:nvSpPr>
        <p:spPr>
          <a:xfrm>
            <a:off x="4976032" y="894027"/>
            <a:ext cx="6377768" cy="4782873"/>
          </a:xfrm>
        </p:spPr>
        <p:txBody>
          <a:bodyPr anchor="ctr">
            <a:normAutofit/>
          </a:bodyPr>
          <a:lstStyle/>
          <a:p>
            <a:pPr marL="0" indent="0">
              <a:buNone/>
            </a:pPr>
            <a:r>
              <a:rPr lang="en-US" sz="2400">
                <a:solidFill>
                  <a:schemeClr val="bg1"/>
                </a:solidFill>
              </a:rPr>
              <a:t>Discover practical test and evaluation methods for assessing performance of an industrial workcell thereby enabling control systems implementers to adopt and improve wireless deployments. </a:t>
            </a:r>
          </a:p>
        </p:txBody>
      </p:sp>
      <p:sp>
        <p:nvSpPr>
          <p:cNvPr id="6" name="Slide Number Placeholder 5">
            <a:extLst>
              <a:ext uri="{FF2B5EF4-FFF2-40B4-BE49-F238E27FC236}">
                <a16:creationId xmlns:a16="http://schemas.microsoft.com/office/drawing/2014/main" id="{A6E0F7E1-1702-4616-A1AB-C484A1F61236}"/>
              </a:ext>
            </a:extLst>
          </p:cNvPr>
          <p:cNvSpPr>
            <a:spLocks noGrp="1"/>
          </p:cNvSpPr>
          <p:nvPr>
            <p:ph type="sldNum" sz="quarter" idx="12"/>
          </p:nvPr>
        </p:nvSpPr>
        <p:spPr>
          <a:xfrm>
            <a:off x="10571516" y="6355080"/>
            <a:ext cx="782283" cy="365125"/>
          </a:xfrm>
        </p:spPr>
        <p:txBody>
          <a:bodyPr>
            <a:normAutofit/>
          </a:bodyPr>
          <a:lstStyle/>
          <a:p>
            <a:pPr>
              <a:spcAft>
                <a:spcPts val="600"/>
              </a:spcAft>
            </a:pPr>
            <a:fld id="{A69CDD17-BE34-4BBB-B429-4315AF6F93C6}" type="slidenum">
              <a:rPr lang="en-US" sz="1050">
                <a:solidFill>
                  <a:schemeClr val="tx1">
                    <a:alpha val="80000"/>
                  </a:schemeClr>
                </a:solidFill>
              </a:rPr>
              <a:pPr>
                <a:spcAft>
                  <a:spcPts val="600"/>
                </a:spcAft>
              </a:pPr>
              <a:t>8</a:t>
            </a:fld>
            <a:endParaRPr lang="en-US" sz="1050">
              <a:solidFill>
                <a:schemeClr val="tx1">
                  <a:alpha val="80000"/>
                </a:schemeClr>
              </a:solidFill>
            </a:endParaRPr>
          </a:p>
        </p:txBody>
      </p:sp>
    </p:spTree>
    <p:extLst>
      <p:ext uri="{BB962C8B-B14F-4D97-AF65-F5344CB8AC3E}">
        <p14:creationId xmlns:p14="http://schemas.microsoft.com/office/powerpoint/2010/main" val="98913363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87EE-3B95-42BE-B8D3-F830E6085FD5}"/>
              </a:ext>
            </a:extLst>
          </p:cNvPr>
          <p:cNvSpPr>
            <a:spLocks noGrp="1"/>
          </p:cNvSpPr>
          <p:nvPr>
            <p:ph type="title"/>
          </p:nvPr>
        </p:nvSpPr>
        <p:spPr/>
        <p:txBody>
          <a:bodyPr/>
          <a:lstStyle/>
          <a:p>
            <a:r>
              <a:rPr lang="en-US"/>
              <a:t>Research Objectives</a:t>
            </a:r>
            <a:endParaRPr lang="en-US" dirty="0"/>
          </a:p>
        </p:txBody>
      </p:sp>
      <p:sp>
        <p:nvSpPr>
          <p:cNvPr id="3" name="Content Placeholder 2">
            <a:extLst>
              <a:ext uri="{FF2B5EF4-FFF2-40B4-BE49-F238E27FC236}">
                <a16:creationId xmlns:a16="http://schemas.microsoft.com/office/drawing/2014/main" id="{95D7127A-1009-4692-9F2E-44B0ACD0DF9A}"/>
              </a:ext>
            </a:extLst>
          </p:cNvPr>
          <p:cNvSpPr>
            <a:spLocks noGrp="1"/>
          </p:cNvSpPr>
          <p:nvPr>
            <p:ph idx="1"/>
          </p:nvPr>
        </p:nvSpPr>
        <p:spPr/>
        <p:txBody>
          <a:bodyPr>
            <a:normAutofit fontScale="85000" lnSpcReduction="20000"/>
          </a:bodyPr>
          <a:lstStyle/>
          <a:p>
            <a:r>
              <a:rPr lang="en-US" b="1" dirty="0"/>
              <a:t>Exploration of Requirements</a:t>
            </a:r>
            <a:r>
              <a:rPr lang="en-US" dirty="0"/>
              <a:t>: </a:t>
            </a:r>
          </a:p>
          <a:p>
            <a:pPr lvl="1"/>
            <a:r>
              <a:rPr lang="en-US" dirty="0"/>
              <a:t>Understand industrial wireless user requirements space</a:t>
            </a:r>
          </a:p>
          <a:p>
            <a:pPr lvl="1"/>
            <a:r>
              <a:rPr lang="en-US" dirty="0"/>
              <a:t>Remove hype due to marketplace and speculation</a:t>
            </a:r>
          </a:p>
          <a:p>
            <a:pPr lvl="1"/>
            <a:r>
              <a:rPr lang="en-US" dirty="0"/>
              <a:t>Provide validated requirements</a:t>
            </a:r>
          </a:p>
          <a:p>
            <a:r>
              <a:rPr lang="en-US" b="1" dirty="0"/>
              <a:t>Architectural Decomposition</a:t>
            </a:r>
            <a:r>
              <a:rPr lang="en-US" dirty="0"/>
              <a:t>: </a:t>
            </a:r>
          </a:p>
          <a:p>
            <a:pPr lvl="1"/>
            <a:r>
              <a:rPr lang="en-US" dirty="0"/>
              <a:t>Decompose the factory workcell into components, interfaces, and information flows</a:t>
            </a:r>
          </a:p>
          <a:p>
            <a:pPr lvl="1"/>
            <a:r>
              <a:rPr lang="en-US" dirty="0"/>
              <a:t>Identify constraints affecting cyberphysical performance</a:t>
            </a:r>
          </a:p>
          <a:p>
            <a:pPr lvl="1"/>
            <a:r>
              <a:rPr lang="en-US" dirty="0"/>
              <a:t>Make the resulting finding reusable and publicly accessible </a:t>
            </a:r>
          </a:p>
          <a:p>
            <a:r>
              <a:rPr lang="en-US" b="1" dirty="0"/>
              <a:t>Discovery by Prototyping</a:t>
            </a:r>
            <a:r>
              <a:rPr lang="en-US" dirty="0"/>
              <a:t>: </a:t>
            </a:r>
          </a:p>
          <a:p>
            <a:pPr lvl="1"/>
            <a:r>
              <a:rPr lang="en-US" dirty="0"/>
              <a:t>Use data from real-world experiments to drive research</a:t>
            </a:r>
          </a:p>
          <a:p>
            <a:r>
              <a:rPr lang="en-US" b="1" dirty="0"/>
              <a:t>Non-traditional Analysis</a:t>
            </a:r>
            <a:r>
              <a:rPr lang="en-US" dirty="0"/>
              <a:t>: </a:t>
            </a:r>
          </a:p>
          <a:p>
            <a:pPr lvl="1"/>
            <a:r>
              <a:rPr lang="en-US" dirty="0"/>
              <a:t>Apply learning algorithms to explore data resulting from experimentation</a:t>
            </a:r>
          </a:p>
          <a:p>
            <a:pPr lvl="1"/>
            <a:r>
              <a:rPr lang="en-US" dirty="0"/>
              <a:t>Produce novel methods that can help identify problems during operation</a:t>
            </a:r>
          </a:p>
          <a:p>
            <a:pPr marL="457200" lvl="1" indent="0">
              <a:buNone/>
            </a:pPr>
            <a:endParaRPr lang="en-US" dirty="0"/>
          </a:p>
        </p:txBody>
      </p:sp>
      <p:sp>
        <p:nvSpPr>
          <p:cNvPr id="5" name="Slide Number Placeholder 4">
            <a:extLst>
              <a:ext uri="{FF2B5EF4-FFF2-40B4-BE49-F238E27FC236}">
                <a16:creationId xmlns:a16="http://schemas.microsoft.com/office/drawing/2014/main" id="{FAE7DF89-CB49-4CD5-83F9-90DC9C0643BD}"/>
              </a:ext>
            </a:extLst>
          </p:cNvPr>
          <p:cNvSpPr>
            <a:spLocks noGrp="1"/>
          </p:cNvSpPr>
          <p:nvPr>
            <p:ph type="sldNum" sz="quarter" idx="12"/>
          </p:nvPr>
        </p:nvSpPr>
        <p:spPr/>
        <p:txBody>
          <a:bodyPr/>
          <a:lstStyle/>
          <a:p>
            <a:fld id="{A69CDD17-BE34-4BBB-B429-4315AF6F93C6}" type="slidenum">
              <a:rPr lang="en-US" smtClean="0"/>
              <a:t>9</a:t>
            </a:fld>
            <a:endParaRPr lang="en-US"/>
          </a:p>
        </p:txBody>
      </p:sp>
    </p:spTree>
    <p:extLst>
      <p:ext uri="{BB962C8B-B14F-4D97-AF65-F5344CB8AC3E}">
        <p14:creationId xmlns:p14="http://schemas.microsoft.com/office/powerpoint/2010/main" val="32180468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5678</Words>
  <Application>Microsoft Office PowerPoint</Application>
  <PresentationFormat>Widescreen</PresentationFormat>
  <Paragraphs>699</Paragraphs>
  <Slides>59</Slides>
  <Notes>30</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Calibri Light</vt:lpstr>
      <vt:lpstr>Symbol</vt:lpstr>
      <vt:lpstr>Times New Roman</vt:lpstr>
      <vt:lpstr>Wingdings</vt:lpstr>
      <vt:lpstr>Office Theme</vt:lpstr>
      <vt:lpstr>Performance Estimation, Testing, and Control of Cyber-Physical Systems Employing Non-Ideal Communications Networks</vt:lpstr>
      <vt:lpstr>About Me</vt:lpstr>
      <vt:lpstr>Agenda</vt:lpstr>
      <vt:lpstr>Thesis Context</vt:lpstr>
      <vt:lpstr>The NIST Industrial Wireless Project –  A Context for Research</vt:lpstr>
      <vt:lpstr>Testbed Implementations</vt:lpstr>
      <vt:lpstr>Experimental Testbed for Graph Database and SysML Work</vt:lpstr>
      <vt:lpstr>Thesis Motivation</vt:lpstr>
      <vt:lpstr>Research Objectives</vt:lpstr>
      <vt:lpstr>Introduction to Cyberphysical Systems in Smart Manufacturing</vt:lpstr>
      <vt:lpstr>History of World Industrialization </vt:lpstr>
      <vt:lpstr>What is a Cyber-physical System? (CPS)</vt:lpstr>
      <vt:lpstr>CPS Concepts in Smart Manufacturing</vt:lpstr>
      <vt:lpstr>Industrial Wireless Requirements</vt:lpstr>
      <vt:lpstr>Analysis of Wireless User Requirements</vt:lpstr>
      <vt:lpstr>Mapping Wireless to Use Cases</vt:lpstr>
      <vt:lpstr>Our Perspective on Wireless User Requirements</vt:lpstr>
      <vt:lpstr>SysML: Workcell Architectural Decomposition and Analysis</vt:lpstr>
      <vt:lpstr>Modeling Approach</vt:lpstr>
      <vt:lpstr>SysML Primer</vt:lpstr>
      <vt:lpstr>Packages</vt:lpstr>
      <vt:lpstr>Conceptual  Block Diagram</vt:lpstr>
      <vt:lpstr>Robotics – Sample BDD</vt:lpstr>
      <vt:lpstr>Constraints</vt:lpstr>
      <vt:lpstr>Radio Channel Constraints Implementation</vt:lpstr>
      <vt:lpstr>Spectrum Monitoring System (SMS)</vt:lpstr>
      <vt:lpstr>Sample IBD of a Workcell</vt:lpstr>
      <vt:lpstr>Application of the Graph Databases to CPS Experiments</vt:lpstr>
      <vt:lpstr>Introduction &amp; Motivation</vt:lpstr>
      <vt:lpstr>What is a Graph Database?</vt:lpstr>
      <vt:lpstr>Testbed Configuration</vt:lpstr>
      <vt:lpstr>Graph Database Process Flow</vt:lpstr>
      <vt:lpstr>PowerPoint Presentation</vt:lpstr>
      <vt:lpstr>PowerPoint Presentation</vt:lpstr>
      <vt:lpstr>PowerPoint Presentation</vt:lpstr>
      <vt:lpstr>Example Query Using Cypher</vt:lpstr>
      <vt:lpstr>Sample Results from Query</vt:lpstr>
      <vt:lpstr>Machine Learning in a  Robotic Force Seeking Application</vt:lpstr>
      <vt:lpstr>Introduction and Motivation</vt:lpstr>
      <vt:lpstr>Model of the Feedback Control System</vt:lpstr>
      <vt:lpstr>Force-seeking spring system apparatus</vt:lpstr>
      <vt:lpstr>Time-Series Feature Extraction Model</vt:lpstr>
      <vt:lpstr>Learning candidacy statistics</vt:lpstr>
      <vt:lpstr>Feature Independence Check</vt:lpstr>
      <vt:lpstr>Model for Radio Path loss and Interference Emulation</vt:lpstr>
      <vt:lpstr>Prediction Performance – Random Forest</vt:lpstr>
      <vt:lpstr>Results Against Segment Size, M</vt:lpstr>
      <vt:lpstr>Subsequent Regressor Comparisons</vt:lpstr>
      <vt:lpstr>Variance and MSE of Various Regressors</vt:lpstr>
      <vt:lpstr>Comparison of Feature Importance</vt:lpstr>
      <vt:lpstr>Conclusion and Future Direction</vt:lpstr>
      <vt:lpstr>Conclusion</vt:lpstr>
      <vt:lpstr>Future Work</vt:lpstr>
      <vt:lpstr>Contributions</vt:lpstr>
      <vt:lpstr>Publication List</vt:lpstr>
      <vt:lpstr>Publication List (2)</vt:lpstr>
      <vt:lpstr>PowerPoint Presentation</vt:lpstr>
      <vt:lpstr>PowerPoint Presentation</vt:lpstr>
      <vt:lpstr>Definition of R-squared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Estimation, Testing, and Control of Cyber-Physical Systems Employing Non-Ideal Communications Networks</dc:title>
  <dc:creator>Candell, Rick (Fed)</dc:creator>
  <cp:lastModifiedBy>Candell, Rick (Fed)</cp:lastModifiedBy>
  <cp:revision>39</cp:revision>
  <dcterms:created xsi:type="dcterms:W3CDTF">2020-09-27T18:55:43Z</dcterms:created>
  <dcterms:modified xsi:type="dcterms:W3CDTF">2020-09-27T20:38:51Z</dcterms:modified>
</cp:coreProperties>
</file>